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3" r:id="rId6"/>
    <p:sldId id="269" r:id="rId7"/>
    <p:sldId id="270" r:id="rId8"/>
    <p:sldId id="261" r:id="rId9"/>
    <p:sldId id="271" r:id="rId10"/>
    <p:sldId id="274" r:id="rId11"/>
    <p:sldId id="272" r:id="rId12"/>
    <p:sldId id="273" r:id="rId13"/>
    <p:sldId id="267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S Bara Alessandra (Sachbearbeiterin)" initials="DBA(" lastIdx="1" clrIdx="0">
    <p:extLst>
      <p:ext uri="{19B8F6BF-5375-455C-9EA6-DF929625EA0E}">
        <p15:presenceInfo xmlns:p15="http://schemas.microsoft.com/office/powerpoint/2012/main" userId="DVS Bara Alessandra (Sachbearbeiterin)" providerId="None"/>
      </p:ext>
    </p:extLst>
  </p:cmAuthor>
  <p:cmAuthor id="2" name="DVS Racheter Marco (Schulevaluator)" initials="DRM(" lastIdx="1" clrIdx="1">
    <p:extLst>
      <p:ext uri="{19B8F6BF-5375-455C-9EA6-DF929625EA0E}">
        <p15:presenceInfo xmlns:p15="http://schemas.microsoft.com/office/powerpoint/2012/main" userId="DVS Racheter Marco (Schulevaluato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5C4"/>
    <a:srgbClr val="DEE3F3"/>
    <a:srgbClr val="009FE3"/>
    <a:srgbClr val="00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1-14T22:47:46.441" idx="1">
    <p:pos x="2901" y="619"/>
    <p:text>Sind das hier Beispiele? Falls ja, müsste die Folie dann geleert werden, damit die einzelnen Schulen ihre Ergebnisse eingtragen können?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177-EEAD-467F-A696-33021A3737BE}" type="datetimeFigureOut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6137-33AE-42AD-9CFF-625B8FDFB1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5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E307-2EED-41DC-B960-7F893A5ED0C7}" type="datetimeFigureOut">
              <a:rPr lang="de-CH" smtClean="0"/>
              <a:t>14.01.2025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F4FE-F8FC-4C1D-BEE1-E343905C33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5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Schulen für alle, zusammen wachsen, Menschen</a:t>
            </a:r>
            <a:r>
              <a:rPr lang="de-CH" baseline="0" dirty="0" smtClean="0"/>
              <a:t> stärken.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F4FE-F8FC-4C1D-BEE1-E343905C330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2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FF4FE-F8FC-4C1D-BEE1-E343905C3304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87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3338338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2402338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199" y="964574"/>
            <a:ext cx="6242919" cy="109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r>
              <a:rPr lang="de-CH" b="1" smtClean="0"/>
              <a:t>Organisation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1996287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2000" y="936000"/>
            <a:ext cx="6840000" cy="518399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4140000" cy="10133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21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" y="964575"/>
            <a:ext cx="111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 smtClean="0"/>
              <a:t>Departement</a:t>
            </a:r>
          </a:p>
          <a:p>
            <a:pPr lvl="0"/>
            <a:r>
              <a:rPr lang="de-DE" smtClean="0"/>
              <a:t>Organisation</a:t>
            </a:r>
            <a:endParaRPr lang="de-DE" dirty="0" smtClean="0"/>
          </a:p>
          <a:p>
            <a:pPr lvl="0"/>
            <a:r>
              <a:rPr lang="de-DE" dirty="0" smtClean="0"/>
              <a:t>URL…</a:t>
            </a:r>
            <a:endParaRPr lang="de-CH" dirty="0" smtClean="0"/>
          </a:p>
          <a:p>
            <a:pPr lvl="0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" y="3240000"/>
            <a:ext cx="11160000" cy="144000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rgbClr val="009FE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e-DE" smtClean="0"/>
              <a:t>Schlusssatz, Handlungsaufforderung (opt.)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0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872000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5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0" y="1872000"/>
            <a:ext cx="11160000" cy="4320000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4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3492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1160000" cy="154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1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200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9999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9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200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9999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9859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91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0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9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0" y="2159999"/>
            <a:ext cx="6731999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60000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4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872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2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2A3-220D-48A9-B693-AB7431F73DEE}" type="datetime1">
              <a:rPr lang="de-CH" smtClean="0"/>
              <a:t>14.01.2025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2000" y="6372000"/>
            <a:ext cx="79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16800" cy="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2C7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3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lksschulbildung.lu.ch/entwicklung/Schulen_fuer_al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ksschulbildung.lu.ch/entwicklung/Schulen_fuer_al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9"/>
            <a:ext cx="11160000" cy="1675396"/>
          </a:xfrm>
        </p:spPr>
        <p:txBody>
          <a:bodyPr/>
          <a:lstStyle/>
          <a:p>
            <a:r>
              <a:rPr lang="de-CH" dirty="0" smtClean="0"/>
              <a:t>Analyse «Sozio-emotionale Entwicklung»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97" y="1628939"/>
            <a:ext cx="9072677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2" y="2033336"/>
            <a:ext cx="11088000" cy="20797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55458" y="6032090"/>
            <a:ext cx="2433484" cy="82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6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19200" y="964573"/>
            <a:ext cx="6894120" cy="3268213"/>
          </a:xfrm>
        </p:spPr>
        <p:txBody>
          <a:bodyPr>
            <a:noAutofit/>
          </a:bodyPr>
          <a:lstStyle/>
          <a:p>
            <a:r>
              <a:rPr lang="de-CH" sz="1800" dirty="0" smtClean="0"/>
              <a:t>Bildungs- und Kulturdepartement</a:t>
            </a:r>
          </a:p>
          <a:p>
            <a:r>
              <a:rPr lang="de-CH" sz="1800" b="1" dirty="0" smtClean="0"/>
              <a:t>Dienststelle Volksschulbildung</a:t>
            </a:r>
          </a:p>
          <a:p>
            <a:r>
              <a:rPr lang="de-CH" sz="1800" dirty="0" smtClean="0"/>
              <a:t>Kellerstrasse 10</a:t>
            </a:r>
          </a:p>
          <a:p>
            <a:r>
              <a:rPr lang="de-CH" sz="1800" dirty="0" smtClean="0"/>
              <a:t>6000 Luzern</a:t>
            </a:r>
          </a:p>
          <a:p>
            <a:endParaRPr lang="de-CH" sz="1800" dirty="0" smtClean="0"/>
          </a:p>
          <a:p>
            <a:r>
              <a:rPr lang="de-CH" u="sng" dirty="0" smtClean="0">
                <a:hlinkClick r:id="rId3"/>
              </a:rPr>
              <a:t>volksschulbildung.lu.ch/</a:t>
            </a:r>
            <a:r>
              <a:rPr lang="de-CH" u="sng" dirty="0" err="1" smtClean="0">
                <a:hlinkClick r:id="rId3"/>
              </a:rPr>
              <a:t>Schulen_fuer_alle</a:t>
            </a:r>
            <a:endParaRPr lang="de-CH" u="sng" dirty="0" smtClean="0"/>
          </a:p>
          <a:p>
            <a:endParaRPr lang="de-CH" u="sng" dirty="0"/>
          </a:p>
          <a:p>
            <a:endParaRPr lang="de-CH" dirty="0"/>
          </a:p>
          <a:p>
            <a:r>
              <a:rPr lang="de-CH" dirty="0" smtClean="0"/>
              <a:t>Illustrationen: Nicole Gämperli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Zum Einstieg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2</a:t>
            </a:fld>
            <a:endParaRPr lang="de-CH" dirty="0"/>
          </a:p>
        </p:txBody>
      </p:sp>
      <p:sp>
        <p:nvSpPr>
          <p:cNvPr id="11" name="Ellipse 10"/>
          <p:cNvSpPr/>
          <p:nvPr/>
        </p:nvSpPr>
        <p:spPr>
          <a:xfrm>
            <a:off x="4615328" y="404400"/>
            <a:ext cx="6335486" cy="6147600"/>
          </a:xfrm>
          <a:prstGeom prst="ellipse">
            <a:avLst/>
          </a:prstGeom>
          <a:solidFill>
            <a:srgbClr val="5A7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6500" dirty="0" smtClean="0"/>
              <a:t>Was hat dich heute zum Lachen gebracht?</a:t>
            </a:r>
            <a:endParaRPr lang="de-CH" sz="6500" dirty="0"/>
          </a:p>
        </p:txBody>
      </p:sp>
    </p:spTree>
    <p:extLst>
      <p:ext uri="{BB962C8B-B14F-4D97-AF65-F5344CB8AC3E}">
        <p14:creationId xmlns:p14="http://schemas.microsoft.com/office/powerpoint/2010/main" val="15674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3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Übersicht sozio-emotionale Entwicklung</a:t>
            </a:r>
            <a:endParaRPr lang="de-CH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57" y="1656000"/>
            <a:ext cx="8061743" cy="4535250"/>
          </a:xfrm>
        </p:spPr>
      </p:pic>
    </p:spTree>
    <p:extLst>
      <p:ext uri="{BB962C8B-B14F-4D97-AF65-F5344CB8AC3E}">
        <p14:creationId xmlns:p14="http://schemas.microsoft.com/office/powerpoint/2010/main" val="8097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4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Übersicht sozio-emotionale Entwicklung</a:t>
            </a:r>
            <a:endParaRPr lang="de-CH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57" y="1656000"/>
            <a:ext cx="8061743" cy="4535250"/>
          </a:xfrm>
        </p:spPr>
      </p:pic>
      <p:sp>
        <p:nvSpPr>
          <p:cNvPr id="7" name="Ellipse 6"/>
          <p:cNvSpPr/>
          <p:nvPr/>
        </p:nvSpPr>
        <p:spPr>
          <a:xfrm>
            <a:off x="8385397" y="4065397"/>
            <a:ext cx="2666603" cy="2666603"/>
          </a:xfrm>
          <a:prstGeom prst="ellipse">
            <a:avLst/>
          </a:prstGeom>
          <a:solidFill>
            <a:srgbClr val="5A7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1 Soziale Integration und Sicherheit in der Schul-gemeinschaft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485203" y="3680704"/>
            <a:ext cx="2666603" cy="2666603"/>
          </a:xfrm>
          <a:prstGeom prst="ellipse">
            <a:avLst/>
          </a:prstGeom>
          <a:solidFill>
            <a:srgbClr val="B2BF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Entwicklungs-gerechter und förder-orientierter Unterricht</a:t>
            </a:r>
            <a:endParaRPr lang="de-CH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359228" y="1454921"/>
            <a:ext cx="2666603" cy="2666603"/>
          </a:xfrm>
          <a:prstGeom prst="ellipse">
            <a:avLst/>
          </a:prstGeom>
          <a:solidFill>
            <a:srgbClr val="B2BF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sz="17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Unterstützende interne Zusammenarbeit und gewinnbringende Vernetzung mit weiteren Stellen</a:t>
            </a:r>
            <a:endParaRPr lang="de-CH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883027" y="2800569"/>
            <a:ext cx="2476201" cy="2283681"/>
          </a:xfrm>
          <a:prstGeom prst="ellipse">
            <a:avLst/>
          </a:prstGeom>
          <a:solidFill>
            <a:srgbClr val="5A7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Sozio-emotionale Entwicklung fördern</a:t>
            </a:r>
            <a:endParaRPr lang="de-CH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18918"/>
              </p:ext>
            </p:extLst>
          </p:nvPr>
        </p:nvGraphicFramePr>
        <p:xfrm>
          <a:off x="619125" y="1871661"/>
          <a:ext cx="111601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063">
                  <a:extLst>
                    <a:ext uri="{9D8B030D-6E8A-4147-A177-3AD203B41FA5}">
                      <a16:colId xmlns:a16="http://schemas.microsoft.com/office/drawing/2014/main" val="2302865367"/>
                    </a:ext>
                  </a:extLst>
                </a:gridCol>
                <a:gridCol w="5580063">
                  <a:extLst>
                    <a:ext uri="{9D8B030D-6E8A-4147-A177-3AD203B41FA5}">
                      <a16:colId xmlns:a16="http://schemas.microsoft.com/office/drawing/2014/main" val="3772451909"/>
                    </a:ext>
                  </a:extLst>
                </a:gridCol>
              </a:tblGrid>
              <a:tr h="2125776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Stärken</a:t>
                      </a:r>
                    </a:p>
                    <a:p>
                      <a:endParaRPr lang="de-CH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Leitfrage: </a:t>
                      </a: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Was gelingt und bereits gut?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Das sind unsere Stärken.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Darauf</a:t>
                      </a: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 sind wir stolz.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Darauf können wir bauen.</a:t>
                      </a:r>
                      <a:endParaRPr lang="de-CH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Chancen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Leitfrage: </a:t>
                      </a:r>
                      <a:r>
                        <a:rPr lang="de-CH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Worin sehen wir Chancen für die weitere Entwicklung?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Das sind unsere Chancen.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Das</a:t>
                      </a: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 sollten wir nutzen.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Da lohnt es dich zu investieren.</a:t>
                      </a:r>
                      <a:endParaRPr lang="de-CH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A75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60153"/>
                  </a:ext>
                </a:extLst>
              </a:tr>
              <a:tr h="2125776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Schwächen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Leitfrage: </a:t>
                      </a:r>
                      <a:r>
                        <a:rPr lang="de-C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 zeigen sich Schwächen?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Hier gibt es Probleme.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Das behindert</a:t>
                      </a: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 unsere Arbeit.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Daran müssen wir arbeiten.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A75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Herausforderungen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Leitfrage: </a:t>
                      </a:r>
                      <a:r>
                        <a:rPr lang="de-C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sind Herausforderungen</a:t>
                      </a:r>
                      <a:r>
                        <a:rPr lang="de-CH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für unsere Schule</a:t>
                      </a:r>
                      <a:r>
                        <a:rPr lang="de-CH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dirty="0" smtClean="0">
                          <a:solidFill>
                            <a:schemeClr val="tx1"/>
                          </a:solidFill>
                        </a:rPr>
                        <a:t>Hier lauern</a:t>
                      </a: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 Gefahren.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Hier müssen wir vorsichtig sein.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="0" baseline="0" dirty="0" smtClean="0">
                          <a:solidFill>
                            <a:schemeClr val="tx1"/>
                          </a:solidFill>
                        </a:rPr>
                        <a:t>Da müssen wir vorsorgen.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86483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5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2000" y="936000"/>
            <a:ext cx="11160000" cy="720000"/>
          </a:xfrm>
        </p:spPr>
        <p:txBody>
          <a:bodyPr/>
          <a:lstStyle/>
          <a:p>
            <a:r>
              <a:rPr lang="de-CH" sz="3500" dirty="0" smtClean="0"/>
              <a:t>Stärken/Chancen, Schwächen/Herausforderungen</a:t>
            </a:r>
            <a:endParaRPr lang="de-CH" sz="3500" dirty="0"/>
          </a:p>
        </p:txBody>
      </p:sp>
      <p:sp>
        <p:nvSpPr>
          <p:cNvPr id="8" name="Ellipse 7"/>
          <p:cNvSpPr/>
          <p:nvPr/>
        </p:nvSpPr>
        <p:spPr>
          <a:xfrm>
            <a:off x="3031457" y="2019193"/>
            <a:ext cx="6335486" cy="3989614"/>
          </a:xfrm>
          <a:prstGeom prst="ellipse">
            <a:avLst/>
          </a:prstGeom>
          <a:solidFill>
            <a:srgbClr val="5A7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0" dirty="0" smtClean="0"/>
              <a:t>Themen</a:t>
            </a:r>
            <a:endParaRPr lang="de-CH" sz="8000" dirty="0"/>
          </a:p>
        </p:txBody>
      </p:sp>
    </p:spTree>
    <p:extLst>
      <p:ext uri="{BB962C8B-B14F-4D97-AF65-F5344CB8AC3E}">
        <p14:creationId xmlns:p14="http://schemas.microsoft.com/office/powerpoint/2010/main" val="2841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b="1" dirty="0"/>
              <a:t>Lokale Gesellschaftsstruktur </a:t>
            </a:r>
            <a:r>
              <a:rPr lang="de-CH" dirty="0"/>
              <a:t>(Anteil Personen mit Migrationshintergrund, sozio-ökonomischer Status, Bildungspartner wie Vereine, strafrechtlich relevante Aspekte oder Orte, Verfügbarkeit der Eltern etc.)</a:t>
            </a:r>
          </a:p>
          <a:p>
            <a:pPr lvl="0"/>
            <a:r>
              <a:rPr lang="de-CH" b="1" dirty="0"/>
              <a:t>Infrastruktur </a:t>
            </a:r>
            <a:r>
              <a:rPr lang="de-CH" dirty="0"/>
              <a:t>(Hotspots, Anregungen auf dem Pausenplatz etc.)</a:t>
            </a:r>
          </a:p>
          <a:p>
            <a:pPr lvl="0"/>
            <a:r>
              <a:rPr lang="de-CH" b="1" dirty="0"/>
              <a:t>Kompetenz und Präsenz der Lehrpersonen </a:t>
            </a:r>
            <a:r>
              <a:rPr lang="de-CH" dirty="0"/>
              <a:t>(Verteilung der Kompetenz, Stärken und Herausforderungen etc.)</a:t>
            </a:r>
          </a:p>
          <a:p>
            <a:pPr lvl="0"/>
            <a:r>
              <a:rPr lang="de-CH" b="1" dirty="0"/>
              <a:t>Unterstützungsangebote</a:t>
            </a:r>
            <a:r>
              <a:rPr lang="de-CH" dirty="0"/>
              <a:t> (bereits bestehende und auch genutzte Unterstützungsangebote, Wirkung der unterstützenden Stellen)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6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Dokumentation Analyseergebnisse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846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55" y="1871663"/>
            <a:ext cx="7679265" cy="4319587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7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Kraftfeld-Analyse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15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8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Kraftfeld-Analyse </a:t>
            </a:r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7332"/>
              </p:ext>
            </p:extLst>
          </p:nvPr>
        </p:nvGraphicFramePr>
        <p:xfrm>
          <a:off x="619200" y="2156580"/>
          <a:ext cx="105441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814">
                  <a:extLst>
                    <a:ext uri="{9D8B030D-6E8A-4147-A177-3AD203B41FA5}">
                      <a16:colId xmlns:a16="http://schemas.microsoft.com/office/drawing/2014/main" val="1818029501"/>
                    </a:ext>
                  </a:extLst>
                </a:gridCol>
                <a:gridCol w="6036129">
                  <a:extLst>
                    <a:ext uri="{9D8B030D-6E8A-4147-A177-3AD203B41FA5}">
                      <a16:colId xmlns:a16="http://schemas.microsoft.com/office/drawing/2014/main" val="1796011143"/>
                    </a:ext>
                  </a:extLst>
                </a:gridCol>
                <a:gridCol w="2509157">
                  <a:extLst>
                    <a:ext uri="{9D8B030D-6E8A-4147-A177-3AD203B41FA5}">
                      <a16:colId xmlns:a16="http://schemas.microsoft.com/office/drawing/2014/main" val="1545841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 smtClean="0"/>
                        <a:t>Arbeitsschritt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Beschreibung</a:t>
                      </a:r>
                      <a:endParaRPr lang="de-CH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30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dirty="0" smtClean="0"/>
                        <a:t>1. Schritt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IST-Situation formulieren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Arbeitsphase</a:t>
                      </a:r>
                      <a:r>
                        <a:rPr lang="de-CH" baseline="0" dirty="0" smtClean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1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2. Schritt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SOLL-Zustand formulieren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3. Schritt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Sammlung hemmende und fördernde Kräfte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56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4. Schritt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Gewichtung der Kräfte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1</a:t>
                      </a:r>
                      <a:endParaRPr kumimoji="0" lang="de-CH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9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5. Schritt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Gruppieren</a:t>
                      </a:r>
                      <a:r>
                        <a:rPr lang="de-CH" baseline="0" dirty="0" smtClean="0"/>
                        <a:t> der Kräfte</a:t>
                      </a:r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6. Schritt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Grunde und Ursachen</a:t>
                      </a:r>
                      <a:r>
                        <a:rPr lang="de-CH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bei hemmenden Kräften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4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7. Schritt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Schwächung / Eliminierung von hemmenden Kräften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3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8. Schritt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Stärkung der fördernden Kräfte</a:t>
                      </a:r>
                      <a:endParaRPr lang="de-CH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Arbeitsphase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1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89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525986" y="1872000"/>
            <a:ext cx="5253214" cy="43200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Gruppierung mögliche Kriterien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Kompetenz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Etc.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14.01.2025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9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Gewichtung, Gruppierung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0" y="2326333"/>
            <a:ext cx="4148743" cy="4137635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619200" y="1872000"/>
            <a:ext cx="5253214" cy="39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2C7"/>
              </a:buClr>
              <a:buSzPct val="80000"/>
              <a:buFontTx/>
              <a:buBlip>
                <a:blip r:embed="rId3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2C7"/>
              </a:buClr>
              <a:buSzPct val="80000"/>
              <a:buFontTx/>
              <a:buBlip>
                <a:blip r:embed="rId3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2C7"/>
              </a:buClr>
              <a:buSzPct val="80000"/>
              <a:buFontTx/>
              <a:buBlip>
                <a:blip r:embed="rId3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2C7"/>
              </a:buClr>
              <a:buSzPct val="80000"/>
              <a:buFontTx/>
              <a:buBlip>
                <a:blip r:embed="rId3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2C7"/>
              </a:buClr>
              <a:buSzPct val="80000"/>
              <a:buFontTx/>
              <a:buBlip>
                <a:blip r:embed="rId3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CH" sz="1800" b="1" dirty="0" smtClean="0"/>
              <a:t>Gewichtung mit Eisenhower-Prinzip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24975473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n Luzern">
  <a:themeElements>
    <a:clrScheme name="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7FCAFF"/>
      </a:hlink>
      <a:folHlink>
        <a:srgbClr val="40AFFF"/>
      </a:folHlink>
    </a:clrScheme>
    <a:fontScheme name="Segoe UI">
      <a:majorFont>
        <a:latin typeface="Segoe UI fet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9A65FF8-E827-4D7A-AA9D-347A4992C11A}" vid="{8B011224-E532-4B5E-9A8B-3B2B697AA38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DA4B2D53A44D4E850703D5584905B6" ma:contentTypeVersion="0" ma:contentTypeDescription="Ein neues Dokument erstellen." ma:contentTypeScope="" ma:versionID="71bffdc88067adf9a8238e8b23181f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0aac5f0dbfe2b6fe1efb434c2dc6ae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5F293-8DFC-4BD8-AC95-BF812F0A4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A089A-249A-42FE-AD24-46BC184A9B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AD87D6-7A5B-49BA-BAB9-E6643E708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351</Words>
  <Application>Microsoft Office PowerPoint</Application>
  <PresentationFormat>Breitbild</PresentationFormat>
  <Paragraphs>106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Segoe UI</vt:lpstr>
      <vt:lpstr>Times New Roman</vt:lpstr>
      <vt:lpstr>Kanton Luzern</vt:lpstr>
      <vt:lpstr>Analyse «Sozio-emotionale Entwicklung»</vt:lpstr>
      <vt:lpstr>Zum Einstieg</vt:lpstr>
      <vt:lpstr>Übersicht sozio-emotionale Entwicklung</vt:lpstr>
      <vt:lpstr>Übersicht sozio-emotionale Entwicklung</vt:lpstr>
      <vt:lpstr>Stärken/Chancen, Schwächen/Herausforderungen</vt:lpstr>
      <vt:lpstr>Dokumentation Analyseergebnisse</vt:lpstr>
      <vt:lpstr>Kraftfeld-Analyse</vt:lpstr>
      <vt:lpstr>Ablauf Kraftfeld-Analyse </vt:lpstr>
      <vt:lpstr>Gewichtung, Gruppierung</vt:lpstr>
      <vt:lpstr>PowerPoint-Präsentation</vt:lpstr>
      <vt:lpstr>PowerPoint-Präsentation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Priska Buergler</dc:creator>
  <cp:lastModifiedBy>DVS Racheter Marco (Schulevaluator)</cp:lastModifiedBy>
  <cp:revision>21</cp:revision>
  <dcterms:created xsi:type="dcterms:W3CDTF">2024-07-29T12:47:37Z</dcterms:created>
  <dcterms:modified xsi:type="dcterms:W3CDTF">2025-01-14T21:49:01Z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0x01010042DA4B2D53A44D4E850703D5584905B6</vt:lpwstr>
  </property>
</Properties>
</file>