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comments/comment3.xml" ContentType="application/vnd.openxmlformats-officedocument.presentationml.comment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59" r:id="rId5"/>
    <p:sldId id="263" r:id="rId6"/>
    <p:sldId id="274" r:id="rId7"/>
    <p:sldId id="272" r:id="rId8"/>
    <p:sldId id="275" r:id="rId9"/>
    <p:sldId id="276" r:id="rId10"/>
    <p:sldId id="277" r:id="rId11"/>
    <p:sldId id="278" r:id="rId12"/>
    <p:sldId id="279" r:id="rId13"/>
    <p:sldId id="267" r:id="rId14"/>
    <p:sldId id="268" r:id="rId15"/>
  </p:sldIdLst>
  <p:sldSz cx="12192000" cy="6858000"/>
  <p:notesSz cx="6858000" cy="9144000"/>
  <p:defaultTextStyle>
    <a:defPPr>
      <a:defRPr lang="de-DE"/>
    </a:defPPr>
    <a:lvl1pPr marL="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VS Bara Alessandra (Sachbearbeiterin)" initials="DBA(" lastIdx="1" clrIdx="0">
    <p:extLst>
      <p:ext uri="{19B8F6BF-5375-455C-9EA6-DF929625EA0E}">
        <p15:presenceInfo xmlns:p15="http://schemas.microsoft.com/office/powerpoint/2012/main" userId="DVS Bara Alessandra (Sachbearbeiterin)" providerId="None"/>
      </p:ext>
    </p:extLst>
  </p:cmAuthor>
  <p:cmAuthor id="2" name="DVS Racheter Marco (Schulevaluator)" initials="DRM(" lastIdx="3" clrIdx="1">
    <p:extLst>
      <p:ext uri="{19B8F6BF-5375-455C-9EA6-DF929625EA0E}">
        <p15:presenceInfo xmlns:p15="http://schemas.microsoft.com/office/powerpoint/2012/main" userId="DVS Racheter Marco (Schulevaluator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E3F3"/>
    <a:srgbClr val="5A75C4"/>
    <a:srgbClr val="009FE3"/>
    <a:srgbClr val="0082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60" d="100"/>
          <a:sy n="60" d="100"/>
        </p:scale>
        <p:origin x="48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7" d="100"/>
          <a:sy n="97" d="100"/>
        </p:scale>
        <p:origin x="353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5-01-14T22:07:01.229" idx="1">
    <p:pos x="2064" y="619"/>
    <p:text>klein schreiben?</p:text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5-01-14T22:07:36.213" idx="2">
    <p:pos x="2170" y="2786"/>
    <p:text>Gründe</p:text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5-01-14T22:41:36.204" idx="3">
    <p:pos x="1815" y="1447"/>
    <p:text>erhält</p:text>
    <p:extLst>
      <p:ext uri="{C676402C-5697-4E1C-873F-D02D1690AC5C}">
        <p15:threadingInfo xmlns:p15="http://schemas.microsoft.com/office/powerpoint/2012/main" timeZoneBias="-6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8B0177-EEAD-467F-A696-33021A3737BE}" type="datetimeFigureOut">
              <a:rPr lang="de-CH" smtClean="0"/>
              <a:t>14.01.2025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326137-33AE-42AD-9CFF-625B8FDFB1AD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845092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B5E307-2EED-41DC-B960-7F893A5ED0C7}" type="datetimeFigureOut">
              <a:rPr lang="de-CH" smtClean="0"/>
              <a:t>14.01.2025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FFF4FE-F8FC-4C1D-BEE1-E343905C330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67523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CH" dirty="0" smtClean="0"/>
              <a:t>Schulen für alle, zusammen wachsen, Menschen</a:t>
            </a:r>
            <a:r>
              <a:rPr lang="de-CH" baseline="0" dirty="0" smtClean="0"/>
              <a:t> stärken.</a:t>
            </a: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FFF4FE-F8FC-4C1D-BEE1-E343905C3304}" type="slidenum">
              <a:rPr lang="de-CH" smtClean="0"/>
              <a:t>10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49027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8FFF4FE-F8FC-4C1D-BEE1-E343905C3304}" type="slidenum">
              <a:rPr kumimoji="0" lang="de-CH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pPr marL="0" marR="0" lvl="0" indent="0" algn="r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de-CH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58874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Absen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19200" y="3338338"/>
            <a:ext cx="11160000" cy="2880000"/>
          </a:xfrm>
        </p:spPr>
        <p:txBody>
          <a:bodyPr>
            <a:normAutofit/>
          </a:bodyPr>
          <a:lstStyle>
            <a:lvl1pPr marL="0" indent="0" algn="l">
              <a:buNone/>
              <a:defRPr sz="3200" i="1">
                <a:solidFill>
                  <a:schemeClr val="bg1">
                    <a:lumMod val="65000"/>
                  </a:schemeClr>
                </a:solidFill>
                <a:latin typeface="+mn-lt"/>
                <a:cs typeface="Times New Roman" panose="02020603050405020304" pitchFamily="18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19200" y="6372000"/>
            <a:ext cx="1440000" cy="360000"/>
          </a:xfrm>
        </p:spPr>
        <p:txBody>
          <a:bodyPr/>
          <a:lstStyle/>
          <a:p>
            <a:fld id="{13ED32CE-2F18-42BB-BEA2-16F36172DBDC}" type="datetime1">
              <a:rPr lang="de-CH" smtClean="0"/>
              <a:t>14.01.2025</a:t>
            </a:fld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232000" y="6372000"/>
            <a:ext cx="7920000" cy="360000"/>
          </a:xfrm>
        </p:spPr>
        <p:txBody>
          <a:bodyPr/>
          <a:lstStyle/>
          <a:p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10332000" y="6372000"/>
            <a:ext cx="1440000" cy="360000"/>
          </a:xfrm>
        </p:spPr>
        <p:txBody>
          <a:bodyPr/>
          <a:lstStyle/>
          <a:p>
            <a:fld id="{5D4BD758-C871-49DC-A050-36A17C18F2FA}" type="slidenum">
              <a:rPr lang="de-CH" smtClean="0"/>
              <a:t>‹Nr.›</a:t>
            </a:fld>
            <a:endParaRPr lang="de-CH"/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619200" y="2402338"/>
            <a:ext cx="11160000" cy="720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de-DE" smtClean="0"/>
              <a:t>Titelmasterformat durch Klicken bearbeiten</a:t>
            </a:r>
            <a:endParaRPr lang="de-CH" dirty="0"/>
          </a:p>
        </p:txBody>
      </p:sp>
      <p:sp>
        <p:nvSpPr>
          <p:cNvPr id="7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19199" y="964574"/>
            <a:ext cx="6242919" cy="109488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600">
                <a:latin typeface="+mn-lt"/>
              </a:defRPr>
            </a:lvl1pPr>
          </a:lstStyle>
          <a:p>
            <a:r>
              <a:rPr lang="de-CH" b="1" smtClean="0"/>
              <a:t>Organisation</a:t>
            </a:r>
            <a:endParaRPr lang="de-CH" b="1" dirty="0" smtClean="0"/>
          </a:p>
        </p:txBody>
      </p:sp>
    </p:spTree>
    <p:extLst>
      <p:ext uri="{BB962C8B-B14F-4D97-AF65-F5344CB8AC3E}">
        <p14:creationId xmlns:p14="http://schemas.microsoft.com/office/powerpoint/2010/main" val="199628721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4932000" y="936000"/>
            <a:ext cx="6840000" cy="5183998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19200" y="2159998"/>
            <a:ext cx="4140000" cy="3960000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619200" y="936000"/>
            <a:ext cx="4140000" cy="10133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CH" dirty="0"/>
          </a:p>
        </p:txBody>
      </p:sp>
      <p:sp>
        <p:nvSpPr>
          <p:cNvPr id="9" name="Datumsplatzhalter 3"/>
          <p:cNvSpPr>
            <a:spLocks noGrp="1"/>
          </p:cNvSpPr>
          <p:nvPr>
            <p:ph type="dt" sz="half" idx="10"/>
          </p:nvPr>
        </p:nvSpPr>
        <p:spPr>
          <a:xfrm>
            <a:off x="619200" y="6372000"/>
            <a:ext cx="1440000" cy="360000"/>
          </a:xfrm>
        </p:spPr>
        <p:txBody>
          <a:bodyPr/>
          <a:lstStyle/>
          <a:p>
            <a:fld id="{13ED32CE-2F18-42BB-BEA2-16F36172DBDC}" type="datetime1">
              <a:rPr lang="de-CH" smtClean="0"/>
              <a:t>14.01.2025</a:t>
            </a:fld>
            <a:endParaRPr lang="de-CH" dirty="0"/>
          </a:p>
        </p:txBody>
      </p:sp>
      <p:sp>
        <p:nvSpPr>
          <p:cNvPr id="10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232000" y="6372000"/>
            <a:ext cx="7920000" cy="360000"/>
          </a:xfrm>
        </p:spPr>
        <p:txBody>
          <a:bodyPr/>
          <a:lstStyle/>
          <a:p>
            <a:endParaRPr lang="de-CH" dirty="0"/>
          </a:p>
        </p:txBody>
      </p:sp>
      <p:sp>
        <p:nvSpPr>
          <p:cNvPr id="11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10332000" y="6372000"/>
            <a:ext cx="1440000" cy="360000"/>
          </a:xfrm>
        </p:spPr>
        <p:txBody>
          <a:bodyPr/>
          <a:lstStyle/>
          <a:p>
            <a:fld id="{5D4BD758-C871-49DC-A050-36A17C18F2F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132158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tzte Se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19200" y="964575"/>
            <a:ext cx="11160000" cy="180000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 b="0"/>
            </a:lvl1pPr>
          </a:lstStyle>
          <a:p>
            <a:pPr lvl="0"/>
            <a:r>
              <a:rPr lang="de-DE" dirty="0" smtClean="0"/>
              <a:t>Departement</a:t>
            </a:r>
          </a:p>
          <a:p>
            <a:pPr lvl="0"/>
            <a:r>
              <a:rPr lang="de-DE" smtClean="0"/>
              <a:t>Organisation</a:t>
            </a:r>
            <a:endParaRPr lang="de-DE" dirty="0" smtClean="0"/>
          </a:p>
          <a:p>
            <a:pPr lvl="0"/>
            <a:r>
              <a:rPr lang="de-DE" dirty="0" smtClean="0"/>
              <a:t>URL…</a:t>
            </a:r>
            <a:endParaRPr lang="de-CH" dirty="0" smtClean="0"/>
          </a:p>
          <a:p>
            <a:pPr lvl="0"/>
            <a:endParaRPr lang="de-CH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619200" y="3240000"/>
            <a:ext cx="11160000" cy="1440000"/>
          </a:xfrm>
        </p:spPr>
        <p:txBody>
          <a:bodyPr/>
          <a:lstStyle>
            <a:lvl1pPr marL="0" indent="0" algn="ctr">
              <a:buNone/>
              <a:defRPr i="1" baseline="0">
                <a:solidFill>
                  <a:srgbClr val="009FE3"/>
                </a:solidFill>
              </a:defRPr>
            </a:lvl1pPr>
            <a:lvl2pPr marL="457189" indent="0">
              <a:buNone/>
              <a:defRPr/>
            </a:lvl2pPr>
            <a:lvl3pPr marL="914377" indent="0">
              <a:buNone/>
              <a:defRPr/>
            </a:lvl3pPr>
            <a:lvl4pPr marL="1371566" indent="0">
              <a:buNone/>
              <a:defRPr/>
            </a:lvl4pPr>
            <a:lvl5pPr marL="1828754" indent="0">
              <a:buNone/>
              <a:defRPr/>
            </a:lvl5pPr>
          </a:lstStyle>
          <a:p>
            <a:pPr lvl="0"/>
            <a:r>
              <a:rPr lang="de-DE" smtClean="0"/>
              <a:t>Schlusssatz, Handlungsaufforderung (opt.)</a:t>
            </a:r>
            <a:endParaRPr lang="de-CH" dirty="0"/>
          </a:p>
        </p:txBody>
      </p:sp>
      <p:sp>
        <p:nvSpPr>
          <p:cNvPr id="11" name="Datumsplatzhalter 3"/>
          <p:cNvSpPr>
            <a:spLocks noGrp="1"/>
          </p:cNvSpPr>
          <p:nvPr>
            <p:ph type="dt" sz="half" idx="10"/>
          </p:nvPr>
        </p:nvSpPr>
        <p:spPr>
          <a:xfrm>
            <a:off x="619200" y="6372000"/>
            <a:ext cx="1440000" cy="360000"/>
          </a:xfrm>
        </p:spPr>
        <p:txBody>
          <a:bodyPr/>
          <a:lstStyle/>
          <a:p>
            <a:fld id="{13ED32CE-2F18-42BB-BEA2-16F36172DBDC}" type="datetime1">
              <a:rPr lang="de-CH" smtClean="0"/>
              <a:t>14.01.2025</a:t>
            </a:fld>
            <a:endParaRPr lang="de-CH" dirty="0"/>
          </a:p>
        </p:txBody>
      </p:sp>
      <p:sp>
        <p:nvSpPr>
          <p:cNvPr id="13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232000" y="6372000"/>
            <a:ext cx="7920000" cy="360000"/>
          </a:xfrm>
        </p:spPr>
        <p:txBody>
          <a:bodyPr/>
          <a:lstStyle/>
          <a:p>
            <a:endParaRPr lang="de-CH" dirty="0"/>
          </a:p>
        </p:txBody>
      </p:sp>
      <p:sp>
        <p:nvSpPr>
          <p:cNvPr id="14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10332000" y="6372000"/>
            <a:ext cx="1440000" cy="360000"/>
          </a:xfrm>
        </p:spPr>
        <p:txBody>
          <a:bodyPr/>
          <a:lstStyle/>
          <a:p>
            <a:fld id="{5D4BD758-C871-49DC-A050-36A17C18F2F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300836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19200" y="1872000"/>
            <a:ext cx="11160000" cy="2880000"/>
          </a:xfrm>
        </p:spPr>
        <p:txBody>
          <a:bodyPr>
            <a:normAutofit/>
          </a:bodyPr>
          <a:lstStyle>
            <a:lvl1pPr marL="0" indent="0" algn="l">
              <a:buNone/>
              <a:defRPr sz="3200" i="1">
                <a:solidFill>
                  <a:schemeClr val="bg1">
                    <a:lumMod val="65000"/>
                  </a:schemeClr>
                </a:solidFill>
                <a:latin typeface="+mn-lt"/>
                <a:cs typeface="Times New Roman" panose="02020603050405020304" pitchFamily="18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19200" y="6372000"/>
            <a:ext cx="1440000" cy="360000"/>
          </a:xfrm>
        </p:spPr>
        <p:txBody>
          <a:bodyPr/>
          <a:lstStyle/>
          <a:p>
            <a:fld id="{13ED32CE-2F18-42BB-BEA2-16F36172DBDC}" type="datetime1">
              <a:rPr lang="de-CH" smtClean="0"/>
              <a:t>14.01.2025</a:t>
            </a:fld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232000" y="6372000"/>
            <a:ext cx="7920000" cy="360000"/>
          </a:xfrm>
        </p:spPr>
        <p:txBody>
          <a:bodyPr/>
          <a:lstStyle/>
          <a:p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10332000" y="6372000"/>
            <a:ext cx="1440000" cy="360000"/>
          </a:xfrm>
        </p:spPr>
        <p:txBody>
          <a:bodyPr/>
          <a:lstStyle/>
          <a:p>
            <a:fld id="{5D4BD758-C871-49DC-A050-36A17C18F2FA}" type="slidenum">
              <a:rPr lang="de-CH" smtClean="0"/>
              <a:t>‹Nr.›</a:t>
            </a:fld>
            <a:endParaRPr lang="de-CH"/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619200" y="936000"/>
            <a:ext cx="11160000" cy="720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de-DE" smtClean="0"/>
              <a:t>Titelmasterformat durch Klicken bearbeiten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82805836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19200" y="1872000"/>
            <a:ext cx="11160000" cy="4320000"/>
          </a:xfrm>
        </p:spPr>
        <p:txBody>
          <a:bodyPr>
            <a:norm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buClr>
                <a:srgbClr val="0082C7"/>
              </a:buClr>
              <a:buSzPct val="80000"/>
              <a:buFontTx/>
              <a:buBlip>
                <a:blip r:embed="rId2"/>
              </a:buBlip>
              <a:defRPr lang="de-DE" sz="2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buClr>
                <a:srgbClr val="0082C7"/>
              </a:buClr>
              <a:buSzPct val="80000"/>
              <a:buFontTx/>
              <a:buBlip>
                <a:blip r:embed="rId2"/>
              </a:buBlip>
              <a:defRPr lang="de-DE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buClr>
                <a:srgbClr val="0082C7"/>
              </a:buClr>
              <a:buSzPct val="80000"/>
              <a:buFontTx/>
              <a:buBlip>
                <a:blip r:embed="rId2"/>
              </a:buBlip>
              <a:defRPr lang="de-DE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buClr>
                <a:srgbClr val="0082C7"/>
              </a:buClr>
              <a:buSzPct val="80000"/>
              <a:buFontTx/>
              <a:buBlip>
                <a:blip r:embed="rId2"/>
              </a:buBlip>
              <a:defRPr lang="de-DE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buClr>
                <a:srgbClr val="0082C7"/>
              </a:buClr>
              <a:buSzPct val="80000"/>
              <a:buFontTx/>
              <a:buBlip>
                <a:blip r:embed="rId2"/>
              </a:buBlip>
              <a:defRPr lang="de-DE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19200" y="6372000"/>
            <a:ext cx="1440000" cy="360000"/>
          </a:xfrm>
        </p:spPr>
        <p:txBody>
          <a:bodyPr/>
          <a:lstStyle/>
          <a:p>
            <a:fld id="{5AC23F4F-66B7-46A3-AB40-3D776688B753}" type="datetime1">
              <a:rPr lang="de-CH" smtClean="0"/>
              <a:t>14.01.2025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232000" y="6372000"/>
            <a:ext cx="7920000" cy="360000"/>
          </a:xfrm>
        </p:spPr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10332000" y="6372000"/>
            <a:ext cx="1440000" cy="360000"/>
          </a:xfrm>
        </p:spPr>
        <p:txBody>
          <a:bodyPr/>
          <a:lstStyle/>
          <a:p>
            <a:fld id="{5D4BD758-C871-49DC-A050-36A17C18F2FA}" type="slidenum">
              <a:rPr lang="de-CH" smtClean="0"/>
              <a:t>‹Nr.›</a:t>
            </a:fld>
            <a:endParaRPr lang="de-CH"/>
          </a:p>
        </p:txBody>
      </p:sp>
      <p:sp>
        <p:nvSpPr>
          <p:cNvPr id="9" name="Titelplatzhalter 1"/>
          <p:cNvSpPr>
            <a:spLocks noGrp="1"/>
          </p:cNvSpPr>
          <p:nvPr>
            <p:ph type="title"/>
          </p:nvPr>
        </p:nvSpPr>
        <p:spPr>
          <a:xfrm>
            <a:off x="619200" y="936000"/>
            <a:ext cx="11160000" cy="720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de-DE" smtClean="0"/>
              <a:t>Titelmasterformat durch Klicken bearbeiten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3943013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9200" y="936000"/>
            <a:ext cx="11160000" cy="3492000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de-DE" smtClean="0"/>
              <a:t>Titelmasterformat durch Klicken bearbeiten</a:t>
            </a:r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19200" y="4589463"/>
            <a:ext cx="11160000" cy="154800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9" name="Datumsplatzhalter 3"/>
          <p:cNvSpPr>
            <a:spLocks noGrp="1"/>
          </p:cNvSpPr>
          <p:nvPr>
            <p:ph type="dt" sz="half" idx="10"/>
          </p:nvPr>
        </p:nvSpPr>
        <p:spPr>
          <a:xfrm>
            <a:off x="619200" y="6372000"/>
            <a:ext cx="1440000" cy="360000"/>
          </a:xfrm>
        </p:spPr>
        <p:txBody>
          <a:bodyPr/>
          <a:lstStyle/>
          <a:p>
            <a:fld id="{13ED32CE-2F18-42BB-BEA2-16F36172DBDC}" type="datetime1">
              <a:rPr lang="de-CH" smtClean="0"/>
              <a:t>14.01.2025</a:t>
            </a:fld>
            <a:endParaRPr lang="de-CH" dirty="0"/>
          </a:p>
        </p:txBody>
      </p:sp>
      <p:sp>
        <p:nvSpPr>
          <p:cNvPr id="10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232000" y="6372000"/>
            <a:ext cx="7920000" cy="360000"/>
          </a:xfrm>
        </p:spPr>
        <p:txBody>
          <a:bodyPr/>
          <a:lstStyle/>
          <a:p>
            <a:endParaRPr lang="de-CH" dirty="0"/>
          </a:p>
        </p:txBody>
      </p:sp>
      <p:sp>
        <p:nvSpPr>
          <p:cNvPr id="11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10332000" y="6372000"/>
            <a:ext cx="1440000" cy="360000"/>
          </a:xfrm>
        </p:spPr>
        <p:txBody>
          <a:bodyPr/>
          <a:lstStyle/>
          <a:p>
            <a:fld id="{5D4BD758-C871-49DC-A050-36A17C18F2F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30152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19200" y="1872000"/>
            <a:ext cx="5472000" cy="4320000"/>
          </a:xfrm>
        </p:spPr>
        <p:txBody>
          <a:bodyPr/>
          <a:lstStyle>
            <a:lvl1pPr marL="228594" indent="-228594">
              <a:buFontTx/>
              <a:buBlip>
                <a:blip r:embed="rId2"/>
              </a:buBlip>
              <a:defRPr/>
            </a:lvl1pPr>
            <a:lvl2pPr marL="685783" indent="-228594">
              <a:buFontTx/>
              <a:buBlip>
                <a:blip r:embed="rId2"/>
              </a:buBlip>
              <a:defRPr/>
            </a:lvl2pPr>
            <a:lvl3pPr marL="1142971" indent="-228594">
              <a:buFontTx/>
              <a:buBlip>
                <a:blip r:embed="rId2"/>
              </a:buBlip>
              <a:defRPr/>
            </a:lvl3pPr>
            <a:lvl4pPr marL="1600160" indent="-228594">
              <a:buFontTx/>
              <a:buBlip>
                <a:blip r:embed="rId2"/>
              </a:buBlip>
              <a:defRPr/>
            </a:lvl4pPr>
            <a:lvl5pPr marL="2057349" indent="-228594">
              <a:buFontTx/>
              <a:buBlip>
                <a:blip r:embed="rId2"/>
              </a:buBlip>
              <a:defRPr/>
            </a:lvl5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299999" y="1872000"/>
            <a:ext cx="5472000" cy="4320000"/>
          </a:xfrm>
        </p:spPr>
        <p:txBody>
          <a:bodyPr/>
          <a:lstStyle>
            <a:lvl1pPr marL="228594" indent="-228594">
              <a:buFontTx/>
              <a:buBlip>
                <a:blip r:embed="rId2"/>
              </a:buBlip>
              <a:defRPr/>
            </a:lvl1pPr>
            <a:lvl2pPr marL="685783" indent="-228594">
              <a:buFontTx/>
              <a:buBlip>
                <a:blip r:embed="rId2"/>
              </a:buBlip>
              <a:defRPr/>
            </a:lvl2pPr>
            <a:lvl3pPr marL="1142971" indent="-228594">
              <a:buFontTx/>
              <a:buBlip>
                <a:blip r:embed="rId2"/>
              </a:buBlip>
              <a:defRPr/>
            </a:lvl3pPr>
            <a:lvl4pPr marL="1600160" indent="-228594">
              <a:buFontTx/>
              <a:buBlip>
                <a:blip r:embed="rId2"/>
              </a:buBlip>
              <a:defRPr/>
            </a:lvl4pPr>
            <a:lvl5pPr marL="2057349" indent="-228594">
              <a:buFontTx/>
              <a:buBlip>
                <a:blip r:embed="rId2"/>
              </a:buBlip>
              <a:defRPr/>
            </a:lvl5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 dirty="0"/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619200" y="936000"/>
            <a:ext cx="11160000" cy="720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de-DE" smtClean="0"/>
              <a:t>Titelmasterformat durch Klicken bearbeiten</a:t>
            </a:r>
            <a:endParaRPr lang="de-CH" dirty="0"/>
          </a:p>
        </p:txBody>
      </p:sp>
      <p:sp>
        <p:nvSpPr>
          <p:cNvPr id="9" name="Datumsplatzhalter 3"/>
          <p:cNvSpPr>
            <a:spLocks noGrp="1"/>
          </p:cNvSpPr>
          <p:nvPr>
            <p:ph type="dt" sz="half" idx="10"/>
          </p:nvPr>
        </p:nvSpPr>
        <p:spPr>
          <a:xfrm>
            <a:off x="619200" y="6372000"/>
            <a:ext cx="1440000" cy="360000"/>
          </a:xfrm>
        </p:spPr>
        <p:txBody>
          <a:bodyPr/>
          <a:lstStyle/>
          <a:p>
            <a:fld id="{13ED32CE-2F18-42BB-BEA2-16F36172DBDC}" type="datetime1">
              <a:rPr lang="de-CH" smtClean="0"/>
              <a:t>14.01.2025</a:t>
            </a:fld>
            <a:endParaRPr lang="de-CH" dirty="0"/>
          </a:p>
        </p:txBody>
      </p:sp>
      <p:sp>
        <p:nvSpPr>
          <p:cNvPr id="10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232000" y="6372000"/>
            <a:ext cx="7920000" cy="360000"/>
          </a:xfrm>
        </p:spPr>
        <p:txBody>
          <a:bodyPr/>
          <a:lstStyle/>
          <a:p>
            <a:endParaRPr lang="de-CH" dirty="0"/>
          </a:p>
        </p:txBody>
      </p:sp>
      <p:sp>
        <p:nvSpPr>
          <p:cNvPr id="11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10332000" y="6372000"/>
            <a:ext cx="1440000" cy="360000"/>
          </a:xfrm>
        </p:spPr>
        <p:txBody>
          <a:bodyPr/>
          <a:lstStyle/>
          <a:p>
            <a:fld id="{5D4BD758-C871-49DC-A050-36A17C18F2F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519435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19200" y="1947863"/>
            <a:ext cx="5472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200" y="2914651"/>
            <a:ext cx="5472000" cy="3275012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299999" y="1947863"/>
            <a:ext cx="5472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299859" y="2914651"/>
            <a:ext cx="5472000" cy="3275012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 dirty="0"/>
          </a:p>
        </p:txBody>
      </p:sp>
      <p:sp>
        <p:nvSpPr>
          <p:cNvPr id="11" name="Titelplatzhalter 1"/>
          <p:cNvSpPr>
            <a:spLocks noGrp="1"/>
          </p:cNvSpPr>
          <p:nvPr>
            <p:ph type="title"/>
          </p:nvPr>
        </p:nvSpPr>
        <p:spPr>
          <a:xfrm>
            <a:off x="619200" y="936000"/>
            <a:ext cx="11160000" cy="720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de-DE" smtClean="0"/>
              <a:t>Titelmasterformat durch Klicken bearbeiten</a:t>
            </a:r>
            <a:endParaRPr lang="de-CH" dirty="0"/>
          </a:p>
        </p:txBody>
      </p:sp>
      <p:sp>
        <p:nvSpPr>
          <p:cNvPr id="10" name="Datumsplatzhalter 3"/>
          <p:cNvSpPr>
            <a:spLocks noGrp="1"/>
          </p:cNvSpPr>
          <p:nvPr>
            <p:ph type="dt" sz="half" idx="10"/>
          </p:nvPr>
        </p:nvSpPr>
        <p:spPr>
          <a:xfrm>
            <a:off x="619200" y="6372000"/>
            <a:ext cx="1440000" cy="360000"/>
          </a:xfrm>
        </p:spPr>
        <p:txBody>
          <a:bodyPr/>
          <a:lstStyle/>
          <a:p>
            <a:fld id="{13ED32CE-2F18-42BB-BEA2-16F36172DBDC}" type="datetime1">
              <a:rPr lang="de-CH" smtClean="0"/>
              <a:t>14.01.2025</a:t>
            </a:fld>
            <a:endParaRPr lang="de-CH" dirty="0"/>
          </a:p>
        </p:txBody>
      </p:sp>
      <p:sp>
        <p:nvSpPr>
          <p:cNvPr id="12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232000" y="6372000"/>
            <a:ext cx="7920000" cy="360000"/>
          </a:xfrm>
        </p:spPr>
        <p:txBody>
          <a:bodyPr/>
          <a:lstStyle/>
          <a:p>
            <a:endParaRPr lang="de-CH" dirty="0"/>
          </a:p>
        </p:txBody>
      </p:sp>
      <p:sp>
        <p:nvSpPr>
          <p:cNvPr id="13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10332000" y="6372000"/>
            <a:ext cx="1440000" cy="360000"/>
          </a:xfrm>
        </p:spPr>
        <p:txBody>
          <a:bodyPr/>
          <a:lstStyle/>
          <a:p>
            <a:fld id="{5D4BD758-C871-49DC-A050-36A17C18F2F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949158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platzhalter 1"/>
          <p:cNvSpPr>
            <a:spLocks noGrp="1"/>
          </p:cNvSpPr>
          <p:nvPr>
            <p:ph type="title"/>
          </p:nvPr>
        </p:nvSpPr>
        <p:spPr>
          <a:xfrm>
            <a:off x="619200" y="936000"/>
            <a:ext cx="11160000" cy="720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de-DE" smtClean="0"/>
              <a:t>Titelmasterformat durch Klicken bearbeiten</a:t>
            </a:r>
            <a:endParaRPr lang="de-CH" dirty="0"/>
          </a:p>
        </p:txBody>
      </p:sp>
      <p:sp>
        <p:nvSpPr>
          <p:cNvPr id="9" name="Datumsplatzhalter 3"/>
          <p:cNvSpPr>
            <a:spLocks noGrp="1"/>
          </p:cNvSpPr>
          <p:nvPr>
            <p:ph type="dt" sz="half" idx="10"/>
          </p:nvPr>
        </p:nvSpPr>
        <p:spPr>
          <a:xfrm>
            <a:off x="619200" y="6372000"/>
            <a:ext cx="1440000" cy="360000"/>
          </a:xfrm>
        </p:spPr>
        <p:txBody>
          <a:bodyPr/>
          <a:lstStyle/>
          <a:p>
            <a:fld id="{13ED32CE-2F18-42BB-BEA2-16F36172DBDC}" type="datetime1">
              <a:rPr lang="de-CH" smtClean="0"/>
              <a:t>14.01.2025</a:t>
            </a:fld>
            <a:endParaRPr lang="de-CH" dirty="0"/>
          </a:p>
        </p:txBody>
      </p:sp>
      <p:sp>
        <p:nvSpPr>
          <p:cNvPr id="10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232000" y="6372000"/>
            <a:ext cx="7920000" cy="360000"/>
          </a:xfrm>
        </p:spPr>
        <p:txBody>
          <a:bodyPr/>
          <a:lstStyle/>
          <a:p>
            <a:endParaRPr lang="de-CH" dirty="0"/>
          </a:p>
        </p:txBody>
      </p:sp>
      <p:sp>
        <p:nvSpPr>
          <p:cNvPr id="11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10332000" y="6372000"/>
            <a:ext cx="1440000" cy="360000"/>
          </a:xfrm>
        </p:spPr>
        <p:txBody>
          <a:bodyPr/>
          <a:lstStyle/>
          <a:p>
            <a:fld id="{5D4BD758-C871-49DC-A050-36A17C18F2F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300113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>
          <a:xfrm>
            <a:off x="619200" y="6372000"/>
            <a:ext cx="1440000" cy="360000"/>
          </a:xfrm>
        </p:spPr>
        <p:txBody>
          <a:bodyPr/>
          <a:lstStyle/>
          <a:p>
            <a:fld id="{13ED32CE-2F18-42BB-BEA2-16F36172DBDC}" type="datetime1">
              <a:rPr lang="de-CH" smtClean="0"/>
              <a:t>14.01.2025</a:t>
            </a:fld>
            <a:endParaRPr lang="de-CH" dirty="0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232000" y="6372000"/>
            <a:ext cx="7920000" cy="360000"/>
          </a:xfrm>
        </p:spPr>
        <p:txBody>
          <a:bodyPr/>
          <a:lstStyle/>
          <a:p>
            <a:endParaRPr lang="de-CH" dirty="0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10332000" y="6372000"/>
            <a:ext cx="1440000" cy="360000"/>
          </a:xfrm>
        </p:spPr>
        <p:txBody>
          <a:bodyPr/>
          <a:lstStyle/>
          <a:p>
            <a:fld id="{5D4BD758-C871-49DC-A050-36A17C18F2F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489499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9200" y="936000"/>
            <a:ext cx="11160000" cy="10080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040000" y="2159999"/>
            <a:ext cx="6731999" cy="3960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19200" y="2160000"/>
            <a:ext cx="4140000" cy="3960000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8" name="Datumsplatzhalter 3"/>
          <p:cNvSpPr>
            <a:spLocks noGrp="1"/>
          </p:cNvSpPr>
          <p:nvPr>
            <p:ph type="dt" sz="half" idx="10"/>
          </p:nvPr>
        </p:nvSpPr>
        <p:spPr>
          <a:xfrm>
            <a:off x="619200" y="6372000"/>
            <a:ext cx="1440000" cy="360000"/>
          </a:xfrm>
        </p:spPr>
        <p:txBody>
          <a:bodyPr/>
          <a:lstStyle/>
          <a:p>
            <a:fld id="{13ED32CE-2F18-42BB-BEA2-16F36172DBDC}" type="datetime1">
              <a:rPr lang="de-CH" smtClean="0"/>
              <a:t>14.01.2025</a:t>
            </a:fld>
            <a:endParaRPr lang="de-CH" dirty="0"/>
          </a:p>
        </p:txBody>
      </p:sp>
      <p:sp>
        <p:nvSpPr>
          <p:cNvPr id="9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232000" y="6372000"/>
            <a:ext cx="7920000" cy="360000"/>
          </a:xfrm>
        </p:spPr>
        <p:txBody>
          <a:bodyPr/>
          <a:lstStyle/>
          <a:p>
            <a:endParaRPr lang="de-CH" dirty="0"/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10332000" y="6372000"/>
            <a:ext cx="1440000" cy="360000"/>
          </a:xfrm>
        </p:spPr>
        <p:txBody>
          <a:bodyPr/>
          <a:lstStyle/>
          <a:p>
            <a:fld id="{5D4BD758-C871-49DC-A050-36A17C18F2F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89420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19200" y="936000"/>
            <a:ext cx="11160000" cy="720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19200" y="1872000"/>
            <a:ext cx="11160000" cy="432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19200" y="6372000"/>
            <a:ext cx="144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A72A3-220D-48A9-B693-AB7431F73DEE}" type="datetime1">
              <a:rPr lang="de-CH" smtClean="0"/>
              <a:t>14.01.2025</a:t>
            </a:fld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232000" y="6372000"/>
            <a:ext cx="792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332000" y="6372000"/>
            <a:ext cx="144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BD758-C871-49DC-A050-36A17C18F2FA}" type="slidenum">
              <a:rPr lang="de-CH" smtClean="0"/>
              <a:t>‹Nr.›</a:t>
            </a:fld>
            <a:endParaRPr lang="de-CH"/>
          </a:p>
        </p:txBody>
      </p: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60000"/>
            <a:ext cx="1216800" cy="365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2487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iming>
    <p:tnLst>
      <p:par>
        <p:cTn id="1" dur="indefinite" restart="never" nodeType="tmRoot"/>
      </p:par>
    </p:tnLst>
  </p:timing>
  <p:hf hdr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Clr>
          <a:srgbClr val="0082C7"/>
        </a:buClr>
        <a:buSzPct val="80000"/>
        <a:buFontTx/>
        <a:buBlip>
          <a:blip r:embed="rId14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Clr>
          <a:srgbClr val="0082C7"/>
        </a:buClr>
        <a:buSzPct val="80000"/>
        <a:buFontTx/>
        <a:buBlip>
          <a:blip r:embed="rId14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Clr>
          <a:srgbClr val="0082C7"/>
        </a:buClr>
        <a:buSzPct val="80000"/>
        <a:buFontTx/>
        <a:buBlip>
          <a:blip r:embed="rId14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Clr>
          <a:srgbClr val="0082C7"/>
        </a:buClr>
        <a:buSzPct val="80000"/>
        <a:buFontTx/>
        <a:buBlip>
          <a:blip r:embed="rId1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Clr>
          <a:srgbClr val="0082C7"/>
        </a:buClr>
        <a:buSzPct val="80000"/>
        <a:buFontTx/>
        <a:buBlip>
          <a:blip r:embed="rId1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23" userDrawn="1">
          <p15:clr>
            <a:srgbClr val="F26B43"/>
          </p15:clr>
        </p15:guide>
        <p15:guide id="2" pos="619" userDrawn="1">
          <p15:clr>
            <a:srgbClr val="F26B43"/>
          </p15:clr>
        </p15:guide>
        <p15:guide id="3" pos="7151" userDrawn="1">
          <p15:clr>
            <a:srgbClr val="F26B43"/>
          </p15:clr>
        </p15:guide>
        <p15:guide id="4" orient="horz" pos="389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volksschulbildung.lu.ch/entwicklung/Schulen_fuer_all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olksschulbildung.lu.ch/entwicklung/Schulen_fuer_alle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3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19200" y="935999"/>
            <a:ext cx="11160000" cy="1675396"/>
          </a:xfrm>
        </p:spPr>
        <p:txBody>
          <a:bodyPr/>
          <a:lstStyle/>
          <a:p>
            <a:r>
              <a:rPr lang="de-CH" dirty="0" smtClean="0"/>
              <a:t>Analyse «Sozio-emotionale Entwicklung»</a:t>
            </a:r>
            <a:endParaRPr lang="de-CH" dirty="0"/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1497" y="1628939"/>
            <a:ext cx="9072677" cy="5102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5852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hlinkClick r:id="rId3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212" y="2033336"/>
            <a:ext cx="11088000" cy="2079736"/>
          </a:xfrm>
          <a:prstGeom prst="rect">
            <a:avLst/>
          </a:prstGeom>
        </p:spPr>
      </p:pic>
      <p:sp>
        <p:nvSpPr>
          <p:cNvPr id="6" name="Rechteck 5"/>
          <p:cNvSpPr/>
          <p:nvPr/>
        </p:nvSpPr>
        <p:spPr>
          <a:xfrm>
            <a:off x="4955458" y="6032090"/>
            <a:ext cx="2433484" cy="8259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5693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619200" y="964573"/>
            <a:ext cx="6894120" cy="3268213"/>
          </a:xfrm>
        </p:spPr>
        <p:txBody>
          <a:bodyPr>
            <a:noAutofit/>
          </a:bodyPr>
          <a:lstStyle/>
          <a:p>
            <a:r>
              <a:rPr lang="de-CH" sz="1800" dirty="0" smtClean="0"/>
              <a:t>Bildungs- und Kulturdepartement</a:t>
            </a:r>
          </a:p>
          <a:p>
            <a:r>
              <a:rPr lang="de-CH" sz="1800" b="1" dirty="0" smtClean="0"/>
              <a:t>Dienststelle Volksschulbildung</a:t>
            </a:r>
          </a:p>
          <a:p>
            <a:r>
              <a:rPr lang="de-CH" sz="1800" dirty="0" smtClean="0"/>
              <a:t>Kellerstrasse 10</a:t>
            </a:r>
          </a:p>
          <a:p>
            <a:r>
              <a:rPr lang="de-CH" sz="1800" dirty="0" smtClean="0"/>
              <a:t>6000 Luzern</a:t>
            </a:r>
          </a:p>
          <a:p>
            <a:endParaRPr lang="de-CH" sz="1800" dirty="0" smtClean="0"/>
          </a:p>
          <a:p>
            <a:r>
              <a:rPr lang="de-CH" u="sng" dirty="0" smtClean="0">
                <a:hlinkClick r:id="rId3"/>
              </a:rPr>
              <a:t>volksschulbildung.lu.ch/</a:t>
            </a:r>
            <a:r>
              <a:rPr lang="de-CH" u="sng" dirty="0" err="1" smtClean="0">
                <a:hlinkClick r:id="rId3"/>
              </a:rPr>
              <a:t>Schulen_fuer_alle</a:t>
            </a:r>
            <a:endParaRPr lang="de-CH" u="sng" dirty="0" smtClean="0"/>
          </a:p>
          <a:p>
            <a:endParaRPr lang="de-CH" u="sng" dirty="0"/>
          </a:p>
          <a:p>
            <a:endParaRPr lang="de-CH" dirty="0"/>
          </a:p>
          <a:p>
            <a:r>
              <a:rPr lang="de-CH" dirty="0" smtClean="0"/>
              <a:t>Illustrationen: Nicole Gämperli</a:t>
            </a:r>
            <a:endParaRPr lang="de-CH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ln>
            <a:noFill/>
          </a:ln>
        </p:spPr>
        <p:txBody>
          <a:bodyPr/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CH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5165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Zum Einstieg</a:t>
            </a:r>
            <a:endParaRPr lang="de-CH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BD758-C871-49DC-A050-36A17C18F2FA}" type="slidenum">
              <a:rPr lang="de-CH" smtClean="0"/>
              <a:t>2</a:t>
            </a:fld>
            <a:endParaRPr lang="de-CH" dirty="0"/>
          </a:p>
        </p:txBody>
      </p:sp>
      <p:sp>
        <p:nvSpPr>
          <p:cNvPr id="11" name="Ellipse 10"/>
          <p:cNvSpPr/>
          <p:nvPr/>
        </p:nvSpPr>
        <p:spPr>
          <a:xfrm>
            <a:off x="4615328" y="404400"/>
            <a:ext cx="6335486" cy="6147600"/>
          </a:xfrm>
          <a:prstGeom prst="ellipse">
            <a:avLst/>
          </a:prstGeom>
          <a:solidFill>
            <a:srgbClr val="5A75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5000" dirty="0" smtClean="0"/>
              <a:t>Würdest du lieber etwas versuchen und dabei scheitern oder es gar nicht erst versuchen?</a:t>
            </a:r>
            <a:endParaRPr lang="de-CH" sz="5000" dirty="0"/>
          </a:p>
        </p:txBody>
      </p:sp>
    </p:spTree>
    <p:extLst>
      <p:ext uri="{BB962C8B-B14F-4D97-AF65-F5344CB8AC3E}">
        <p14:creationId xmlns:p14="http://schemas.microsoft.com/office/powerpoint/2010/main" val="1567451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nhaltsplatzhalter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9555" y="1871663"/>
            <a:ext cx="7679265" cy="4319587"/>
          </a:xfrm>
        </p:spPr>
      </p:pic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23F4F-66B7-46A3-AB40-3D776688B753}" type="datetime1">
              <a:rPr lang="de-CH" smtClean="0"/>
              <a:t>14.01.2025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BD758-C871-49DC-A050-36A17C18F2FA}" type="slidenum">
              <a:rPr lang="de-CH" smtClean="0"/>
              <a:t>3</a:t>
            </a:fld>
            <a:endParaRPr lang="de-CH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Kraftfeld-Analyse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231563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23F4F-66B7-46A3-AB40-3D776688B753}" type="datetime1">
              <a:rPr lang="de-CH" smtClean="0"/>
              <a:t>14.01.2025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BD758-C871-49DC-A050-36A17C18F2FA}" type="slidenum">
              <a:rPr lang="de-CH" smtClean="0"/>
              <a:t>4</a:t>
            </a:fld>
            <a:endParaRPr lang="de-CH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Ablauf Kraftfeld-Analyse </a:t>
            </a:r>
            <a:endParaRPr lang="de-CH" dirty="0"/>
          </a:p>
        </p:txBody>
      </p:sp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7313889"/>
              </p:ext>
            </p:extLst>
          </p:nvPr>
        </p:nvGraphicFramePr>
        <p:xfrm>
          <a:off x="619200" y="2156580"/>
          <a:ext cx="10544100" cy="3337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98814">
                  <a:extLst>
                    <a:ext uri="{9D8B030D-6E8A-4147-A177-3AD203B41FA5}">
                      <a16:colId xmlns:a16="http://schemas.microsoft.com/office/drawing/2014/main" val="1818029501"/>
                    </a:ext>
                  </a:extLst>
                </a:gridCol>
                <a:gridCol w="6036129">
                  <a:extLst>
                    <a:ext uri="{9D8B030D-6E8A-4147-A177-3AD203B41FA5}">
                      <a16:colId xmlns:a16="http://schemas.microsoft.com/office/drawing/2014/main" val="1796011143"/>
                    </a:ext>
                  </a:extLst>
                </a:gridCol>
                <a:gridCol w="2509157">
                  <a:extLst>
                    <a:ext uri="{9D8B030D-6E8A-4147-A177-3AD203B41FA5}">
                      <a16:colId xmlns:a16="http://schemas.microsoft.com/office/drawing/2014/main" val="15458412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800" b="1" dirty="0" smtClean="0"/>
                        <a:t>Arbeitsschritt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e-CH" sz="1800" b="1" dirty="0" smtClean="0"/>
                        <a:t>Beschreibung</a:t>
                      </a:r>
                      <a:endParaRPr lang="de-CH" sz="18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de-C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23036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de-CH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1. Schritt</a:t>
                      </a:r>
                      <a:endParaRPr lang="de-CH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e-CH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IST-Situation formulieren</a:t>
                      </a:r>
                      <a:endParaRPr lang="de-CH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de-CH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Arbeitsphase</a:t>
                      </a:r>
                      <a:r>
                        <a:rPr lang="de-CH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71194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CH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2. Schritt</a:t>
                      </a:r>
                      <a:endParaRPr lang="de-CH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e-CH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SOLL-Zustand formulieren</a:t>
                      </a:r>
                      <a:endParaRPr lang="de-CH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CH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uLnTx/>
                          <a:uFillTx/>
                          <a:latin typeface="Segoe UI"/>
                          <a:ea typeface="+mn-ea"/>
                          <a:cs typeface="+mn-cs"/>
                        </a:rPr>
                        <a:t>Arbeitsphase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59507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CH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3. Schritt</a:t>
                      </a:r>
                      <a:endParaRPr lang="de-CH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e-CH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Sammlung hemmende und fördernde Kräfte</a:t>
                      </a:r>
                      <a:endParaRPr lang="de-CH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CH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uLnTx/>
                          <a:uFillTx/>
                          <a:latin typeface="Segoe UI"/>
                          <a:ea typeface="+mn-ea"/>
                          <a:cs typeface="+mn-cs"/>
                        </a:rPr>
                        <a:t>Arbeitsphase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05689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CH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4. Schritt</a:t>
                      </a:r>
                      <a:endParaRPr lang="de-CH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e-CH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Gewichtung der Kräfte</a:t>
                      </a:r>
                      <a:endParaRPr lang="de-CH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CH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uLnTx/>
                          <a:uFillTx/>
                          <a:latin typeface="Segoe UI"/>
                          <a:ea typeface="+mn-ea"/>
                          <a:cs typeface="+mn-cs"/>
                        </a:rPr>
                        <a:t>Arbeitsphase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69994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CH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5. Schritt</a:t>
                      </a:r>
                      <a:endParaRPr lang="de-CH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e-CH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Gruppieren</a:t>
                      </a:r>
                      <a:r>
                        <a:rPr lang="de-CH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 der Kräfte</a:t>
                      </a:r>
                      <a:endParaRPr lang="de-CH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CH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uLnTx/>
                          <a:uFillTx/>
                          <a:latin typeface="Segoe UI"/>
                          <a:ea typeface="+mn-ea"/>
                          <a:cs typeface="+mn-cs"/>
                        </a:rPr>
                        <a:t>Arbeitsphase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46913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CH" dirty="0" smtClean="0">
                          <a:solidFill>
                            <a:schemeClr val="tx1"/>
                          </a:solidFill>
                        </a:rPr>
                        <a:t>6. Schritt</a:t>
                      </a:r>
                      <a:endParaRPr lang="de-CH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e-CH" dirty="0" smtClean="0">
                          <a:solidFill>
                            <a:schemeClr val="tx1"/>
                          </a:solidFill>
                        </a:rPr>
                        <a:t>Grunde und Ursachen</a:t>
                      </a:r>
                      <a:r>
                        <a:rPr lang="de-CH" baseline="0" dirty="0" smtClean="0">
                          <a:solidFill>
                            <a:schemeClr val="tx1"/>
                          </a:solidFill>
                        </a:rPr>
                        <a:t> bei hemmenden Kräften</a:t>
                      </a:r>
                      <a:endParaRPr lang="de-CH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CH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egoe UI"/>
                          <a:ea typeface="+mn-ea"/>
                          <a:cs typeface="+mn-cs"/>
                        </a:rPr>
                        <a:t>Arbeitsphase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95424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CH" dirty="0" smtClean="0">
                          <a:solidFill>
                            <a:schemeClr val="tx1"/>
                          </a:solidFill>
                        </a:rPr>
                        <a:t>7. Schritt</a:t>
                      </a:r>
                      <a:endParaRPr lang="de-CH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e-CH" dirty="0" smtClean="0">
                          <a:solidFill>
                            <a:schemeClr val="tx1"/>
                          </a:solidFill>
                        </a:rPr>
                        <a:t>Schwächung / Eliminierung von hemmenden Kräften</a:t>
                      </a:r>
                      <a:endParaRPr lang="de-CH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CH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egoe UI"/>
                          <a:ea typeface="+mn-ea"/>
                          <a:cs typeface="+mn-cs"/>
                        </a:rPr>
                        <a:t>Arbeitsphase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74376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CH" dirty="0" smtClean="0">
                          <a:solidFill>
                            <a:schemeClr val="tx1"/>
                          </a:solidFill>
                        </a:rPr>
                        <a:t>8. Schritt</a:t>
                      </a:r>
                      <a:endParaRPr lang="de-CH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e-CH" dirty="0" smtClean="0">
                          <a:solidFill>
                            <a:schemeClr val="tx1"/>
                          </a:solidFill>
                        </a:rPr>
                        <a:t>Stärkung der fördernden Kräfte</a:t>
                      </a:r>
                      <a:endParaRPr lang="de-CH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CH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egoe UI"/>
                          <a:ea typeface="+mn-ea"/>
                          <a:cs typeface="+mn-cs"/>
                        </a:rPr>
                        <a:t>Arbeitsphase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49159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28909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619200" y="1872000"/>
            <a:ext cx="11160000" cy="1924393"/>
          </a:xfrm>
          <a:solidFill>
            <a:srgbClr val="DEE3F3"/>
          </a:solidFill>
        </p:spPr>
        <p:txBody>
          <a:bodyPr/>
          <a:lstStyle/>
          <a:p>
            <a:pPr marL="0" indent="0">
              <a:buNone/>
            </a:pPr>
            <a:r>
              <a:rPr lang="de-CH" b="1" dirty="0" smtClean="0"/>
              <a:t>Ursachen</a:t>
            </a:r>
            <a:endParaRPr lang="de-CH" dirty="0"/>
          </a:p>
          <a:p>
            <a:pPr lvl="0">
              <a:buClrTx/>
              <a:buFont typeface="Arial" panose="020B0604020202020204" pitchFamily="34" charset="0"/>
              <a:buChar char="•"/>
            </a:pPr>
            <a:r>
              <a:rPr lang="de-CH" dirty="0"/>
              <a:t>Wie ist das Problem (die hemmende Kraft) entstanden?</a:t>
            </a:r>
          </a:p>
          <a:p>
            <a:pPr lvl="0">
              <a:buClrTx/>
              <a:buFont typeface="Arial" panose="020B0604020202020204" pitchFamily="34" charset="0"/>
              <a:buChar char="•"/>
            </a:pPr>
            <a:r>
              <a:rPr lang="de-CH" dirty="0"/>
              <a:t>Was steckt dahinter?</a:t>
            </a:r>
          </a:p>
          <a:p>
            <a:pPr marL="0" indent="0">
              <a:buNone/>
            </a:pPr>
            <a:endParaRPr lang="de-CH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23F4F-66B7-46A3-AB40-3D776688B753}" type="datetime1">
              <a:rPr lang="de-CH" smtClean="0"/>
              <a:t>14.01.2025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BD758-C871-49DC-A050-36A17C18F2FA}" type="slidenum">
              <a:rPr lang="de-CH" smtClean="0"/>
              <a:t>5</a:t>
            </a:fld>
            <a:endParaRPr lang="de-CH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Leitfragen – Runde 1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9539053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619200" y="1872000"/>
            <a:ext cx="11160000" cy="1924393"/>
          </a:xfrm>
          <a:solidFill>
            <a:srgbClr val="DEE3F3"/>
          </a:solidFill>
        </p:spPr>
        <p:txBody>
          <a:bodyPr/>
          <a:lstStyle/>
          <a:p>
            <a:pPr marL="0" indent="0">
              <a:buNone/>
            </a:pPr>
            <a:r>
              <a:rPr lang="de-CH" b="1" dirty="0" smtClean="0"/>
              <a:t>Auftreten</a:t>
            </a:r>
            <a:endParaRPr lang="de-CH" dirty="0"/>
          </a:p>
          <a:p>
            <a:pPr lvl="0">
              <a:buClrTx/>
              <a:buFont typeface="Arial" panose="020B0604020202020204" pitchFamily="34" charset="0"/>
              <a:buChar char="•"/>
            </a:pPr>
            <a:r>
              <a:rPr lang="de-CH" dirty="0"/>
              <a:t>Wann tritt das Problem (die hemmende Kraft) auf?</a:t>
            </a:r>
          </a:p>
          <a:p>
            <a:pPr lvl="0">
              <a:buClrTx/>
              <a:buFont typeface="Arial" panose="020B0604020202020204" pitchFamily="34" charset="0"/>
              <a:buChar char="•"/>
            </a:pPr>
            <a:r>
              <a:rPr lang="de-CH" dirty="0"/>
              <a:t>Wo tritt das Problem auf?</a:t>
            </a:r>
          </a:p>
          <a:p>
            <a:pPr marL="0" indent="0">
              <a:buNone/>
            </a:pPr>
            <a:endParaRPr lang="de-CH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23F4F-66B7-46A3-AB40-3D776688B753}" type="datetime1">
              <a:rPr lang="de-CH" smtClean="0"/>
              <a:t>14.01.2025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BD758-C871-49DC-A050-36A17C18F2FA}" type="slidenum">
              <a:rPr lang="de-CH" smtClean="0"/>
              <a:t>6</a:t>
            </a:fld>
            <a:endParaRPr lang="de-CH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Leitfragen – Runde 2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0186254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619200" y="1872000"/>
            <a:ext cx="11160000" cy="1924393"/>
          </a:xfrm>
          <a:solidFill>
            <a:srgbClr val="DEE3F3"/>
          </a:solidFill>
        </p:spPr>
        <p:txBody>
          <a:bodyPr/>
          <a:lstStyle/>
          <a:p>
            <a:pPr marL="0" indent="0">
              <a:buNone/>
            </a:pPr>
            <a:r>
              <a:rPr lang="de-CH" b="1" dirty="0"/>
              <a:t>Einflüsse</a:t>
            </a:r>
            <a:endParaRPr lang="de-CH" dirty="0"/>
          </a:p>
          <a:p>
            <a:pPr lvl="0">
              <a:buClrTx/>
              <a:buFont typeface="Arial" panose="020B0604020202020204" pitchFamily="34" charset="0"/>
              <a:buChar char="•"/>
            </a:pPr>
            <a:r>
              <a:rPr lang="de-CH" dirty="0"/>
              <a:t>Wie verstärkt sich dieses Problem, diese hemmende Kraft?</a:t>
            </a:r>
          </a:p>
          <a:p>
            <a:pPr lvl="0">
              <a:buClrTx/>
              <a:buFont typeface="Arial" panose="020B0604020202020204" pitchFamily="34" charset="0"/>
              <a:buChar char="•"/>
            </a:pPr>
            <a:r>
              <a:rPr lang="de-CH" dirty="0"/>
              <a:t>Was könnte die hemmende Kraft schwächen oder eliminieren?</a:t>
            </a:r>
          </a:p>
          <a:p>
            <a:pPr marL="0" indent="0">
              <a:buNone/>
            </a:pPr>
            <a:endParaRPr lang="de-CH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23F4F-66B7-46A3-AB40-3D776688B753}" type="datetime1">
              <a:rPr lang="de-CH" smtClean="0"/>
              <a:t>14.01.2025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BD758-C871-49DC-A050-36A17C18F2FA}" type="slidenum">
              <a:rPr lang="de-CH" smtClean="0"/>
              <a:t>7</a:t>
            </a:fld>
            <a:endParaRPr lang="de-CH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Leitfragen – Runde 3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1831507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619200" y="1872000"/>
            <a:ext cx="11160000" cy="1924393"/>
          </a:xfrm>
          <a:solidFill>
            <a:srgbClr val="DEE3F3"/>
          </a:solidFill>
        </p:spPr>
        <p:txBody>
          <a:bodyPr/>
          <a:lstStyle/>
          <a:p>
            <a:pPr marL="0" indent="0">
              <a:buNone/>
            </a:pPr>
            <a:r>
              <a:rPr lang="de-CH" b="1" dirty="0" smtClean="0"/>
              <a:t>Fördernde Kräfte</a:t>
            </a:r>
            <a:endParaRPr lang="de-CH" dirty="0"/>
          </a:p>
          <a:p>
            <a:pPr lvl="0">
              <a:buClrTx/>
              <a:buFont typeface="Arial" panose="020B0604020202020204" pitchFamily="34" charset="0"/>
              <a:buChar char="•"/>
            </a:pPr>
            <a:r>
              <a:rPr lang="de-CH" dirty="0"/>
              <a:t>Was erhaltet die fördernde Kraft?</a:t>
            </a:r>
          </a:p>
          <a:p>
            <a:pPr lvl="0">
              <a:buClrTx/>
              <a:buFont typeface="Arial" panose="020B0604020202020204" pitchFamily="34" charset="0"/>
              <a:buChar char="•"/>
            </a:pPr>
            <a:r>
              <a:rPr lang="de-CH" dirty="0"/>
              <a:t>Wie kann die fördernde Kraft verstärkt werden?</a:t>
            </a:r>
          </a:p>
          <a:p>
            <a:pPr marL="0" indent="0">
              <a:buNone/>
            </a:pPr>
            <a:endParaRPr lang="de-CH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23F4F-66B7-46A3-AB40-3D776688B753}" type="datetime1">
              <a:rPr lang="de-CH" smtClean="0"/>
              <a:t>14.01.2025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BD758-C871-49DC-A050-36A17C18F2FA}" type="slidenum">
              <a:rPr lang="de-CH" smtClean="0"/>
              <a:t>8</a:t>
            </a:fld>
            <a:endParaRPr lang="de-CH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Leitfragen – Runde 4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2475609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Zum Ausklang</a:t>
            </a:r>
            <a:endParaRPr lang="de-CH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BD758-C871-49DC-A050-36A17C18F2FA}" type="slidenum">
              <a:rPr lang="de-CH" smtClean="0"/>
              <a:t>9</a:t>
            </a:fld>
            <a:endParaRPr lang="de-CH" dirty="0"/>
          </a:p>
        </p:txBody>
      </p:sp>
      <p:sp>
        <p:nvSpPr>
          <p:cNvPr id="11" name="Ellipse 10"/>
          <p:cNvSpPr/>
          <p:nvPr/>
        </p:nvSpPr>
        <p:spPr>
          <a:xfrm>
            <a:off x="4615328" y="404400"/>
            <a:ext cx="6335486" cy="6147600"/>
          </a:xfrm>
          <a:prstGeom prst="ellipse">
            <a:avLst/>
          </a:prstGeom>
          <a:solidFill>
            <a:srgbClr val="5A75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5000" dirty="0" smtClean="0"/>
              <a:t>Diese Superkraft unserer Schule habe ich erkannt….</a:t>
            </a:r>
            <a:endParaRPr lang="de-CH" sz="5000" dirty="0"/>
          </a:p>
        </p:txBody>
      </p:sp>
    </p:spTree>
    <p:extLst>
      <p:ext uri="{BB962C8B-B14F-4D97-AF65-F5344CB8AC3E}">
        <p14:creationId xmlns:p14="http://schemas.microsoft.com/office/powerpoint/2010/main" val="1900375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n Luzern">
  <a:themeElements>
    <a:clrScheme name="Kanton Luzern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66CCFF"/>
      </a:accent1>
      <a:accent2>
        <a:srgbClr val="3399FF"/>
      </a:accent2>
      <a:accent3>
        <a:srgbClr val="0066FF"/>
      </a:accent3>
      <a:accent4>
        <a:srgbClr val="0000FF"/>
      </a:accent4>
      <a:accent5>
        <a:srgbClr val="003399"/>
      </a:accent5>
      <a:accent6>
        <a:srgbClr val="000066"/>
      </a:accent6>
      <a:hlink>
        <a:srgbClr val="7FCAFF"/>
      </a:hlink>
      <a:folHlink>
        <a:srgbClr val="40AFFF"/>
      </a:folHlink>
    </a:clrScheme>
    <a:fontScheme name="Segoe UI">
      <a:majorFont>
        <a:latin typeface="Segoe UI fet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ank.potx" id="{69A65FF8-E827-4D7A-AA9D-347A4992C11A}" vid="{8B011224-E532-4B5E-9A8B-3B2B697AA385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2DA4B2D53A44D4E850703D5584905B6" ma:contentTypeVersion="0" ma:contentTypeDescription="Ein neues Dokument erstellen." ma:contentTypeScope="" ma:versionID="71bffdc88067adf9a8238e8b23181fb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30aac5f0dbfe2b6fe1efb434c2dc6aed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12A089A-249A-42FE-AD24-46BC184A9B1D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BAD87D6-7A5B-49BA-BAB9-E6643E70858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A245F293-8DFC-4BD8-AC95-BF812F0A422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234</Words>
  <Application>Microsoft Office PowerPoint</Application>
  <PresentationFormat>Breitbild</PresentationFormat>
  <Paragraphs>75</Paragraphs>
  <Slides>11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5" baseType="lpstr">
      <vt:lpstr>Arial</vt:lpstr>
      <vt:lpstr>Segoe UI</vt:lpstr>
      <vt:lpstr>Times New Roman</vt:lpstr>
      <vt:lpstr>Kanton Luzern</vt:lpstr>
      <vt:lpstr>Analyse «Sozio-emotionale Entwicklung»</vt:lpstr>
      <vt:lpstr>Zum Einstieg</vt:lpstr>
      <vt:lpstr>Kraftfeld-Analyse</vt:lpstr>
      <vt:lpstr>Ablauf Kraftfeld-Analyse </vt:lpstr>
      <vt:lpstr>Leitfragen – Runde 1</vt:lpstr>
      <vt:lpstr>Leitfragen – Runde 2</vt:lpstr>
      <vt:lpstr>Leitfragen – Runde 3</vt:lpstr>
      <vt:lpstr>Leitfragen – Runde 4</vt:lpstr>
      <vt:lpstr>Zum Ausklang</vt:lpstr>
      <vt:lpstr>PowerPoint-Präsentation</vt:lpstr>
      <vt:lpstr>PowerPoint-Präsentation</vt:lpstr>
    </vt:vector>
  </TitlesOfParts>
  <Company>Kanton Luzern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Priska Buergler</dc:creator>
  <cp:lastModifiedBy>DVS Racheter Marco (Schulevaluator)</cp:lastModifiedBy>
  <cp:revision>29</cp:revision>
  <dcterms:created xsi:type="dcterms:W3CDTF">2024-07-29T12:47:37Z</dcterms:created>
  <dcterms:modified xsi:type="dcterms:W3CDTF">2025-01-14T21:42:16Z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0x01010042DA4B2D53A44D4E850703D5584905B6</vt:lpwstr>
  </property>
</Properties>
</file>