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9" r:id="rId5"/>
    <p:sldId id="261" r:id="rId6"/>
    <p:sldId id="284" r:id="rId7"/>
    <p:sldId id="269" r:id="rId8"/>
    <p:sldId id="272" r:id="rId9"/>
    <p:sldId id="281" r:id="rId10"/>
    <p:sldId id="282" r:id="rId11"/>
    <p:sldId id="283" r:id="rId12"/>
    <p:sldId id="275" r:id="rId13"/>
    <p:sldId id="278" r:id="rId14"/>
    <p:sldId id="279" r:id="rId15"/>
    <p:sldId id="286" r:id="rId16"/>
    <p:sldId id="287" r:id="rId17"/>
    <p:sldId id="280" r:id="rId18"/>
    <p:sldId id="277" r:id="rId19"/>
    <p:sldId id="260" r:id="rId20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VS Bara Alessandra (Sachbearbeiterin)" initials="DBA(" lastIdx="1" clrIdx="0">
    <p:extLst>
      <p:ext uri="{19B8F6BF-5375-455C-9EA6-DF929625EA0E}">
        <p15:presenceInfo xmlns:p15="http://schemas.microsoft.com/office/powerpoint/2012/main" userId="DVS Bara Alessandra (Sachbearbeiteri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008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0177-EEAD-467F-A696-33021A3737B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6137-33AE-42AD-9CFF-625B8FDFB1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450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E307-2EED-41DC-B960-7F893A5ED0C7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F4FE-F8FC-4C1D-BEE1-E343905C33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752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3338338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2402338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199" y="964574"/>
            <a:ext cx="6242919" cy="109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r>
              <a:rPr lang="de-CH" b="1" smtClean="0"/>
              <a:t>Organisation</a:t>
            </a:r>
            <a:endParaRPr lang="de-CH" b="1" dirty="0" smtClean="0"/>
          </a:p>
        </p:txBody>
      </p:sp>
    </p:spTree>
    <p:extLst>
      <p:ext uri="{BB962C8B-B14F-4D97-AF65-F5344CB8AC3E}">
        <p14:creationId xmlns:p14="http://schemas.microsoft.com/office/powerpoint/2010/main" val="1996287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32000" y="936000"/>
            <a:ext cx="6840000" cy="518399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59998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4140000" cy="10133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21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200" y="964575"/>
            <a:ext cx="111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 dirty="0" smtClean="0"/>
              <a:t>Departement</a:t>
            </a:r>
          </a:p>
          <a:p>
            <a:pPr lvl="0"/>
            <a:r>
              <a:rPr lang="de-DE" smtClean="0"/>
              <a:t>Organisation</a:t>
            </a:r>
            <a:endParaRPr lang="de-DE" dirty="0" smtClean="0"/>
          </a:p>
          <a:p>
            <a:pPr lvl="0"/>
            <a:r>
              <a:rPr lang="de-DE" dirty="0" smtClean="0"/>
              <a:t>URL…</a:t>
            </a:r>
            <a:endParaRPr lang="de-CH" dirty="0" smtClean="0"/>
          </a:p>
          <a:p>
            <a:pPr lvl="0"/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0" y="3240000"/>
            <a:ext cx="11160000" cy="144000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rgbClr val="009FE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de-DE" smtClean="0"/>
              <a:t>Schlusssatz, Handlungsaufforderung (opt.)</a:t>
            </a:r>
            <a:endParaRPr lang="de-CH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08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1872000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058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200" y="1872000"/>
            <a:ext cx="11160000" cy="4320000"/>
          </a:xfr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430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3492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4589463"/>
            <a:ext cx="11160000" cy="154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01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200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9999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94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200" y="2914651"/>
            <a:ext cx="5472000" cy="32750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99999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9859" y="2914651"/>
            <a:ext cx="5472000" cy="32750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91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001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9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1008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0" y="2159999"/>
            <a:ext cx="6731999" cy="39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60000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4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872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92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72A3-220D-48A9-B693-AB7431F73DEE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2000" y="6372000"/>
            <a:ext cx="79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20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216800" cy="3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82C7"/>
        </a:buClr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3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8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>
          <a:xfrm>
            <a:off x="619200" y="2875004"/>
            <a:ext cx="11160000" cy="3583459"/>
          </a:xfrm>
        </p:spPr>
        <p:txBody>
          <a:bodyPr/>
          <a:lstStyle/>
          <a:p>
            <a:r>
              <a:rPr lang="de-CH" dirty="0" smtClean="0"/>
              <a:t>Einstieg in den</a:t>
            </a:r>
          </a:p>
          <a:p>
            <a:r>
              <a:rPr lang="de-CH" dirty="0" smtClean="0"/>
              <a:t>Baustein «Kooperatives</a:t>
            </a:r>
          </a:p>
          <a:p>
            <a:r>
              <a:rPr lang="de-CH" dirty="0" smtClean="0"/>
              <a:t>Lernen» (Grundprinzipien)</a:t>
            </a:r>
            <a:endParaRPr lang="de-CH" dirty="0" smtClean="0"/>
          </a:p>
          <a:p>
            <a:endParaRPr lang="de-CH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9200" y="935999"/>
            <a:ext cx="11160000" cy="1675396"/>
          </a:xfrm>
        </p:spPr>
        <p:txBody>
          <a:bodyPr/>
          <a:lstStyle/>
          <a:p>
            <a:r>
              <a:rPr lang="de-CH" dirty="0" smtClean="0"/>
              <a:t>Baustein «Kooperatives Lernen»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89" y="2261506"/>
            <a:ext cx="6268911" cy="35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Nach Interessen</a:t>
            </a:r>
            <a:endParaRPr lang="de-CH" dirty="0"/>
          </a:p>
          <a:p>
            <a:r>
              <a:rPr lang="de-CH" dirty="0" smtClean="0"/>
              <a:t>Nach </a:t>
            </a:r>
            <a:r>
              <a:rPr lang="de-CH" dirty="0"/>
              <a:t>Fächern</a:t>
            </a:r>
          </a:p>
          <a:p>
            <a:r>
              <a:rPr lang="de-CH" dirty="0" smtClean="0"/>
              <a:t>Nach Fachbereichen </a:t>
            </a:r>
            <a:r>
              <a:rPr lang="de-CH" dirty="0"/>
              <a:t>(z. B. Sprachen)</a:t>
            </a:r>
          </a:p>
          <a:p>
            <a:r>
              <a:rPr lang="de-CH" dirty="0" smtClean="0"/>
              <a:t>Nach </a:t>
            </a:r>
            <a:r>
              <a:rPr lang="de-CH" dirty="0"/>
              <a:t>Zyklen</a:t>
            </a:r>
          </a:p>
          <a:p>
            <a:r>
              <a:rPr lang="de-CH" dirty="0" smtClean="0"/>
              <a:t>Zyklusübergreifend</a:t>
            </a:r>
          </a:p>
          <a:p>
            <a:r>
              <a:rPr lang="de-CH" dirty="0" smtClean="0"/>
              <a:t>Schulhausübergreifend</a:t>
            </a:r>
            <a:endParaRPr lang="de-CH" dirty="0"/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10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Austauschgruppen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41" y="1692000"/>
            <a:ext cx="3569811" cy="35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DVS-Website «Kooperatives Lernen»</a:t>
            </a:r>
          </a:p>
          <a:p>
            <a:r>
              <a:rPr lang="de-CH" dirty="0" smtClean="0"/>
              <a:t>Wo </a:t>
            </a:r>
            <a:r>
              <a:rPr lang="de-CH" dirty="0"/>
              <a:t>sind die Informationen und Unterlagen zu finden?</a:t>
            </a:r>
          </a:p>
          <a:p>
            <a:r>
              <a:rPr lang="de-CH" dirty="0" smtClean="0"/>
              <a:t>Welche </a:t>
            </a:r>
            <a:r>
              <a:rPr lang="de-CH" dirty="0"/>
              <a:t>Unterlagen sind für die Lehrpersonen relevant</a:t>
            </a:r>
            <a:r>
              <a:rPr lang="de-CH" dirty="0" smtClean="0"/>
              <a:t>?</a:t>
            </a:r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11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Informationen und Unterlagen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60" y="3307311"/>
            <a:ext cx="3064689" cy="30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CH" dirty="0" smtClean="0">
                <a:solidFill>
                  <a:srgbClr val="000000"/>
                </a:solidFill>
              </a:rPr>
              <a:t>Raumzuteilungen </a:t>
            </a:r>
            <a:r>
              <a:rPr lang="de-CH" dirty="0">
                <a:solidFill>
                  <a:srgbClr val="000000"/>
                </a:solidFill>
              </a:rPr>
              <a:t>für die Austauschgruppen</a:t>
            </a:r>
          </a:p>
          <a:p>
            <a:pPr lvl="0"/>
            <a:r>
              <a:rPr lang="de-CH" dirty="0">
                <a:solidFill>
                  <a:srgbClr val="000000"/>
                </a:solidFill>
              </a:rPr>
              <a:t>Z</a:t>
            </a:r>
            <a:r>
              <a:rPr lang="de-CH" dirty="0" smtClean="0">
                <a:solidFill>
                  <a:srgbClr val="000000"/>
                </a:solidFill>
              </a:rPr>
              <a:t>eitlicher </a:t>
            </a:r>
            <a:r>
              <a:rPr lang="de-CH" dirty="0">
                <a:solidFill>
                  <a:srgbClr val="000000"/>
                </a:solidFill>
              </a:rPr>
              <a:t>Aufwand bei der </a:t>
            </a:r>
            <a:r>
              <a:rPr lang="de-CH" dirty="0" smtClean="0">
                <a:solidFill>
                  <a:srgbClr val="000000"/>
                </a:solidFill>
              </a:rPr>
              <a:t>Mitgestaltung des Bausteins</a:t>
            </a:r>
          </a:p>
          <a:p>
            <a:pPr marL="0" lvl="0" indent="0">
              <a:buNone/>
            </a:pPr>
            <a:endParaRPr lang="de-CH" dirty="0">
              <a:solidFill>
                <a:srgbClr val="000000"/>
              </a:solidFill>
            </a:endParaRPr>
          </a:p>
          <a:p>
            <a:pPr lvl="0"/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23F4F-66B7-46A3-AB40-3D776688B753}" type="datetime1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BD758-C871-49DC-A050-36A17C18F2FA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Abmachungen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74" y="3343311"/>
            <a:ext cx="3064689" cy="30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sz="6000" b="1" dirty="0" smtClean="0"/>
              <a:t>Fragen?</a:t>
            </a:r>
            <a:endParaRPr lang="de-CH" sz="60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23F4F-66B7-46A3-AB40-3D776688B753}" type="datetime1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BD758-C871-49DC-A050-36A17C18F2FA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606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CH" dirty="0" smtClean="0">
                <a:solidFill>
                  <a:srgbClr val="000000"/>
                </a:solidFill>
              </a:rPr>
              <a:t>Analyse zur IST-Situation betreffend «Kooperatives Lernen» an der Schule durchführen</a:t>
            </a:r>
            <a:endParaRPr lang="de-CH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de-CH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14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Weiteres Vorgehen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621" y="2589958"/>
            <a:ext cx="3535593" cy="35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Wurden </a:t>
            </a:r>
            <a:r>
              <a:rPr lang="de-CH" dirty="0"/>
              <a:t>meine </a:t>
            </a:r>
            <a:r>
              <a:rPr lang="de-CH" dirty="0" smtClean="0"/>
              <a:t>Erwartungen an </a:t>
            </a:r>
            <a:r>
              <a:rPr lang="de-CH" smtClean="0"/>
              <a:t>den Einstieg </a:t>
            </a:r>
            <a:r>
              <a:rPr lang="de-CH" dirty="0" smtClean="0"/>
              <a:t>erfüllt?</a:t>
            </a:r>
            <a:endParaRPr lang="de-CH" dirty="0"/>
          </a:p>
          <a:p>
            <a:r>
              <a:rPr lang="de-CH" dirty="0" smtClean="0"/>
              <a:t>Was </a:t>
            </a:r>
            <a:r>
              <a:rPr lang="de-CH" dirty="0"/>
              <a:t>hat mich besonders gefreut?</a:t>
            </a:r>
          </a:p>
          <a:p>
            <a:r>
              <a:rPr lang="de-CH" dirty="0" smtClean="0"/>
              <a:t>Wo </a:t>
            </a:r>
            <a:r>
              <a:rPr lang="de-CH" dirty="0"/>
              <a:t>gibt es Herausforderungen</a:t>
            </a:r>
            <a:r>
              <a:rPr lang="de-CH" dirty="0" smtClean="0"/>
              <a:t>?</a:t>
            </a:r>
          </a:p>
          <a:p>
            <a:r>
              <a:rPr lang="de-CH" dirty="0" smtClean="0"/>
              <a:t>Wo gibt es noch Klärungsbedarf?</a:t>
            </a:r>
            <a:endParaRPr lang="de-CH" dirty="0"/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15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Abschluss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97" y="2452391"/>
            <a:ext cx="4065795" cy="40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19200" y="964574"/>
            <a:ext cx="3862184" cy="2343776"/>
          </a:xfrm>
        </p:spPr>
        <p:txBody>
          <a:bodyPr>
            <a:noAutofit/>
          </a:bodyPr>
          <a:lstStyle/>
          <a:p>
            <a:r>
              <a:rPr lang="de-CH" sz="1800" dirty="0" smtClean="0"/>
              <a:t>Bildungs- und Kulturdepartement</a:t>
            </a:r>
          </a:p>
          <a:p>
            <a:r>
              <a:rPr lang="de-CH" sz="1800" b="1" dirty="0" smtClean="0"/>
              <a:t>Dienststelle Volksschulbildung</a:t>
            </a:r>
          </a:p>
          <a:p>
            <a:r>
              <a:rPr lang="de-CH" sz="1800" dirty="0" smtClean="0"/>
              <a:t>Kellerstrasse 10</a:t>
            </a:r>
          </a:p>
          <a:p>
            <a:r>
              <a:rPr lang="de-CH" sz="1800" dirty="0" smtClean="0"/>
              <a:t>6002 Luzern</a:t>
            </a:r>
          </a:p>
          <a:p>
            <a:endParaRPr lang="de-CH" sz="1800" dirty="0" smtClean="0"/>
          </a:p>
          <a:p>
            <a:r>
              <a:rPr lang="de-CH" sz="1800" dirty="0" smtClean="0"/>
              <a:t>www.volksschulbildung.lu.ch</a:t>
            </a:r>
            <a:endParaRPr lang="de-CH" sz="18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19200" y="3600450"/>
            <a:ext cx="11160000" cy="107955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09A9-C789-4B5C-9440-211E3F55570C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16</a:t>
            </a:fld>
            <a:endParaRPr lang="de-CH"/>
          </a:p>
        </p:txBody>
      </p:sp>
      <p:sp>
        <p:nvSpPr>
          <p:cNvPr id="7" name="Textplatzhalter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None/>
              <a:defRPr lang="de-CH" sz="60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Char char="&gt;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Char char="&gt;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de-CH" sz="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Erwartungen</a:t>
            </a:r>
          </a:p>
          <a:p>
            <a:r>
              <a:rPr lang="de-CH" dirty="0" smtClean="0"/>
              <a:t>Zielsetzung</a:t>
            </a:r>
          </a:p>
          <a:p>
            <a:r>
              <a:rPr lang="de-CH" dirty="0" smtClean="0"/>
              <a:t>Thematischer Einstieg</a:t>
            </a:r>
          </a:p>
          <a:p>
            <a:r>
              <a:rPr lang="de-CH" dirty="0" smtClean="0"/>
              <a:t>Organisation Baustein «Kooperatives Lernen»</a:t>
            </a:r>
          </a:p>
          <a:p>
            <a:r>
              <a:rPr lang="de-CH" dirty="0" smtClean="0"/>
              <a:t>Weiteres Vorgehen</a:t>
            </a:r>
          </a:p>
          <a:p>
            <a:r>
              <a:rPr lang="de-CH" dirty="0" smtClean="0"/>
              <a:t>Abschluss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2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04" y="936000"/>
            <a:ext cx="3640131" cy="36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Welche Erwartungen habe ich an den Einstieg?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3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Erwartungen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729" y="2448011"/>
            <a:ext cx="3583000" cy="35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0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CH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CH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Teilnehmenden setzen sich im Team mit den Grundprinzipien des </a:t>
            </a:r>
            <a:r>
              <a:rPr lang="de-CH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«Kooperativen Lernens» </a:t>
            </a:r>
            <a:r>
              <a:rPr lang="de-CH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auseinander.</a:t>
            </a:r>
            <a:endParaRPr lang="de-CH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CH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CH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4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27" y="2184127"/>
            <a:ext cx="3910673" cy="39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79" y="2020548"/>
            <a:ext cx="3886200" cy="3886200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5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Thematischer Einstieg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9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Tisch 1: Kinder und Jugendliche im Unterricht</a:t>
            </a:r>
          </a:p>
          <a:p>
            <a:r>
              <a:rPr lang="de-CH" dirty="0" smtClean="0"/>
              <a:t>Tisch 2: Lehrperson im Unterricht</a:t>
            </a:r>
          </a:p>
          <a:p>
            <a:r>
              <a:rPr lang="de-CH" dirty="0" smtClean="0"/>
              <a:t>Tisch 3</a:t>
            </a:r>
            <a:r>
              <a:rPr lang="de-CH" smtClean="0"/>
              <a:t>: Allgemein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6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Thementische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71" y="1391143"/>
            <a:ext cx="2640857" cy="26408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401" y="3558494"/>
            <a:ext cx="2442257" cy="24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6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057" y="2053205"/>
            <a:ext cx="3406121" cy="340612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7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Präsentation der Poster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958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sz="6000" b="1" dirty="0" smtClean="0"/>
              <a:t>Fragen?</a:t>
            </a:r>
            <a:endParaRPr lang="de-CH" sz="60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8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771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Kinder und Jugendliche</a:t>
            </a:r>
            <a:endParaRPr lang="de-CH" dirty="0"/>
          </a:p>
          <a:p>
            <a:r>
              <a:rPr lang="de-CH" dirty="0" smtClean="0"/>
              <a:t>Lehrpersonen</a:t>
            </a:r>
            <a:endParaRPr lang="de-CH" dirty="0"/>
          </a:p>
          <a:p>
            <a:r>
              <a:rPr lang="de-CH" dirty="0" smtClean="0"/>
              <a:t>Schulleitung</a:t>
            </a:r>
            <a:endParaRPr lang="de-CH" dirty="0"/>
          </a:p>
          <a:p>
            <a:r>
              <a:rPr lang="de-CH" dirty="0" smtClean="0"/>
              <a:t>Gruppenverantwortliche</a:t>
            </a:r>
          </a:p>
          <a:p>
            <a:r>
              <a:rPr lang="de-CH" dirty="0" smtClean="0"/>
              <a:t>Begleitgruppe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9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Rollen und Verantwortlichkeiten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42" y="1872000"/>
            <a:ext cx="3450473" cy="34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n Luzern">
  <a:themeElements>
    <a:clrScheme name="Kanton Luzer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99FF"/>
      </a:accent2>
      <a:accent3>
        <a:srgbClr val="0066FF"/>
      </a:accent3>
      <a:accent4>
        <a:srgbClr val="0000FF"/>
      </a:accent4>
      <a:accent5>
        <a:srgbClr val="003399"/>
      </a:accent5>
      <a:accent6>
        <a:srgbClr val="000066"/>
      </a:accent6>
      <a:hlink>
        <a:srgbClr val="7FCAFF"/>
      </a:hlink>
      <a:folHlink>
        <a:srgbClr val="40AFFF"/>
      </a:folHlink>
    </a:clrScheme>
    <a:fontScheme name="Segoe UI">
      <a:majorFont>
        <a:latin typeface="Segoe UI fet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S.potx" id="{053E8F7D-80E5-46C6-AC12-4BE86FFC1DCB}" vid="{C08D34D0-6A5C-4BD7-BA98-42ABBE79D6D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DA4B2D53A44D4E850703D5584905B6" ma:contentTypeVersion="0" ma:contentTypeDescription="Ein neues Dokument erstellen." ma:contentTypeScope="" ma:versionID="71bffdc88067adf9a8238e8b23181f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0aac5f0dbfe2b6fe1efb434c2dc6ae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5F293-8DFC-4BD8-AC95-BF812F0A4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A089A-249A-42FE-AD24-46BC184A9B1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AD87D6-7A5B-49BA-BAB9-E6643E708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229</Words>
  <Application>Microsoft Office PowerPoint</Application>
  <PresentationFormat>Breitbild</PresentationFormat>
  <Paragraphs>92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Segoe UI</vt:lpstr>
      <vt:lpstr>Times New Roman</vt:lpstr>
      <vt:lpstr>Kanton Luzern</vt:lpstr>
      <vt:lpstr>Baustein «Kooperatives Lernen»</vt:lpstr>
      <vt:lpstr>Ablauf</vt:lpstr>
      <vt:lpstr>Erwartungen</vt:lpstr>
      <vt:lpstr>Zielsetzung</vt:lpstr>
      <vt:lpstr>Thematischer Einstieg</vt:lpstr>
      <vt:lpstr>Thementische</vt:lpstr>
      <vt:lpstr>Präsentation der Poster</vt:lpstr>
      <vt:lpstr>PowerPoint-Präsentation</vt:lpstr>
      <vt:lpstr>Rollen und Verantwortlichkeiten</vt:lpstr>
      <vt:lpstr>Austauschgruppen</vt:lpstr>
      <vt:lpstr>Informationen und Unterlagen</vt:lpstr>
      <vt:lpstr>Abmachungen</vt:lpstr>
      <vt:lpstr>PowerPoint-Präsentation</vt:lpstr>
      <vt:lpstr>Weiteres Vorgehen</vt:lpstr>
      <vt:lpstr>Abschluss</vt:lpstr>
      <vt:lpstr>PowerPoint-Präsentation</vt:lpstr>
    </vt:vector>
  </TitlesOfParts>
  <Company>Kanton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Burri Yvonne</dc:creator>
  <cp:lastModifiedBy>Burri Yvonne</cp:lastModifiedBy>
  <cp:revision>95</cp:revision>
  <dcterms:created xsi:type="dcterms:W3CDTF">2024-03-19T07:46:55Z</dcterms:created>
  <dcterms:modified xsi:type="dcterms:W3CDTF">2025-04-15T08:25:03Z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0x01010042DA4B2D53A44D4E850703D5584905B6</vt:lpwstr>
  </property>
</Properties>
</file>